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3.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22"/>
  </p:notesMasterIdLst>
  <p:sldIdLst>
    <p:sldId id="258" r:id="rId3"/>
    <p:sldId id="256" r:id="rId4"/>
    <p:sldId id="259" r:id="rId5"/>
    <p:sldId id="263" r:id="rId6"/>
    <p:sldId id="287" r:id="rId7"/>
    <p:sldId id="264" r:id="rId8"/>
    <p:sldId id="288" r:id="rId9"/>
    <p:sldId id="277" r:id="rId10"/>
    <p:sldId id="290" r:id="rId11"/>
    <p:sldId id="289" r:id="rId12"/>
    <p:sldId id="266" r:id="rId13"/>
    <p:sldId id="295" r:id="rId14"/>
    <p:sldId id="296" r:id="rId15"/>
    <p:sldId id="291" r:id="rId16"/>
    <p:sldId id="292" r:id="rId17"/>
    <p:sldId id="297" r:id="rId18"/>
    <p:sldId id="299" r:id="rId19"/>
    <p:sldId id="298" r:id="rId20"/>
    <p:sldId id="257"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53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64" autoAdjust="0"/>
    <p:restoredTop sz="89002" autoAdjust="0"/>
  </p:normalViewPr>
  <p:slideViewPr>
    <p:cSldViewPr snapToGrid="0">
      <p:cViewPr varScale="1">
        <p:scale>
          <a:sx n="69" d="100"/>
          <a:sy n="69" d="100"/>
        </p:scale>
        <p:origin x="653" y="32"/>
      </p:cViewPr>
      <p:guideLst>
        <p:guide orient="horz" pos="2160"/>
        <p:guide pos="3840"/>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varScale="1">
        <p:scale>
          <a:sx n="98" d="100"/>
          <a:sy n="98" d="100"/>
        </p:scale>
        <p:origin x="359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查询时间</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时间/s</c:v>
                </c:pt>
              </c:strCache>
            </c:strRef>
          </c:tx>
          <c:spPr>
            <a:ln w="28575" cap="rnd">
              <a:solidFill>
                <a:schemeClr val="accent1"/>
              </a:solidFill>
              <a:round/>
            </a:ln>
            <a:effectLst/>
          </c:spPr>
          <c:marker>
            <c:symbol val="none"/>
          </c:marker>
          <c:cat>
            <c:strRef>
              <c:f>Sheet1!$A$2:$A$5</c:f>
              <c:strCache>
                <c:ptCount val="4"/>
                <c:pt idx="0">
                  <c:v>不使用</c:v>
                </c:pt>
                <c:pt idx="1">
                  <c:v>20类</c:v>
                </c:pt>
                <c:pt idx="2">
                  <c:v>50类</c:v>
                </c:pt>
                <c:pt idx="3">
                  <c:v>100类</c:v>
                </c:pt>
              </c:strCache>
            </c:strRef>
          </c:cat>
          <c:val>
            <c:numRef>
              <c:f>Sheet1!$B$2:$B$5</c:f>
              <c:numCache>
                <c:formatCode>General</c:formatCode>
                <c:ptCount val="4"/>
                <c:pt idx="0">
                  <c:v>0.432</c:v>
                </c:pt>
                <c:pt idx="1">
                  <c:v>5.1999999999999998E-2</c:v>
                </c:pt>
                <c:pt idx="2">
                  <c:v>3.3000000000000002E-2</c:v>
                </c:pt>
                <c:pt idx="3">
                  <c:v>2.5000000000000001E-2</c:v>
                </c:pt>
              </c:numCache>
            </c:numRef>
          </c:val>
          <c:smooth val="0"/>
          <c:extLst>
            <c:ext xmlns:c16="http://schemas.microsoft.com/office/drawing/2014/chart" uri="{C3380CC4-5D6E-409C-BE32-E72D297353CC}">
              <c16:uniqueId val="{00000000-AFA3-4C1E-9E8D-5DF242113541}"/>
            </c:ext>
          </c:extLst>
        </c:ser>
        <c:dLbls>
          <c:showLegendKey val="0"/>
          <c:showVal val="0"/>
          <c:showCatName val="0"/>
          <c:showSerName val="0"/>
          <c:showPercent val="0"/>
          <c:showBubbleSize val="0"/>
        </c:dLbls>
        <c:smooth val="0"/>
        <c:axId val="49404863"/>
        <c:axId val="49407359"/>
      </c:lineChart>
      <c:catAx>
        <c:axId val="49404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407359"/>
        <c:crosses val="autoZero"/>
        <c:auto val="1"/>
        <c:lblAlgn val="ctr"/>
        <c:lblOffset val="100"/>
        <c:noMultiLvlLbl val="0"/>
      </c:catAx>
      <c:valAx>
        <c:axId val="494073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40486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r>
              <a:rPr lang="en-US" altLang="zh-CN" dirty="0" smtClean="0"/>
              <a:t>Cosine</a:t>
            </a:r>
            <a:r>
              <a:rPr lang="zh-CN" altLang="en-US" dirty="0" smtClean="0"/>
              <a:t>距离与欧式距离对比（抽取个数</a:t>
            </a:r>
            <a:r>
              <a:rPr lang="en-US" altLang="zh-CN" dirty="0" smtClean="0"/>
              <a:t>10</a:t>
            </a:r>
            <a:r>
              <a:rPr lang="zh-CN" altLang="en-US" dirty="0" smtClean="0"/>
              <a:t>）</a:t>
            </a:r>
            <a:endParaRPr lang="zh-CN" dirty="0"/>
          </a:p>
        </c:rich>
      </c:tx>
      <c:layout/>
      <c:overlay val="0"/>
      <c:spPr>
        <a:noFill/>
        <a:ln>
          <a:noFill/>
        </a:ln>
        <a:effectLst/>
      </c:spPr>
      <c:txPr>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Cosine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Sheet1!$A$2:$A$3</c:f>
              <c:strCache>
                <c:ptCount val="2"/>
                <c:pt idx="0">
                  <c:v>出现至少1次</c:v>
                </c:pt>
                <c:pt idx="1">
                  <c:v>召回率</c:v>
                </c:pt>
              </c:strCache>
            </c:strRef>
          </c:cat>
          <c:val>
            <c:numRef>
              <c:f>Sheet1!$B$2:$B$3</c:f>
              <c:numCache>
                <c:formatCode>0.00%</c:formatCode>
                <c:ptCount val="2"/>
                <c:pt idx="0">
                  <c:v>0.81079999999999997</c:v>
                </c:pt>
                <c:pt idx="1">
                  <c:v>0.2949</c:v>
                </c:pt>
              </c:numCache>
            </c:numRef>
          </c:val>
          <c:extLst>
            <c:ext xmlns:c16="http://schemas.microsoft.com/office/drawing/2014/chart" uri="{C3380CC4-5D6E-409C-BE32-E72D297353CC}">
              <c16:uniqueId val="{00000000-4196-4C50-AE7E-399ACBCECE9D}"/>
            </c:ext>
          </c:extLst>
        </c:ser>
        <c:ser>
          <c:idx val="1"/>
          <c:order val="1"/>
          <c:tx>
            <c:strRef>
              <c:f>Sheet1!$C$1</c:f>
              <c:strCache>
                <c:ptCount val="1"/>
                <c:pt idx="0">
                  <c:v>欧式距离</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Sheet1!$A$2:$A$3</c:f>
              <c:strCache>
                <c:ptCount val="2"/>
                <c:pt idx="0">
                  <c:v>出现至少1次</c:v>
                </c:pt>
                <c:pt idx="1">
                  <c:v>召回率</c:v>
                </c:pt>
              </c:strCache>
            </c:strRef>
          </c:cat>
          <c:val>
            <c:numRef>
              <c:f>Sheet1!$C$2:$C$3</c:f>
              <c:numCache>
                <c:formatCode>0.00%</c:formatCode>
                <c:ptCount val="2"/>
                <c:pt idx="0">
                  <c:v>0.82620000000000005</c:v>
                </c:pt>
                <c:pt idx="1">
                  <c:v>0.3266</c:v>
                </c:pt>
              </c:numCache>
            </c:numRef>
          </c:val>
          <c:extLst>
            <c:ext xmlns:c16="http://schemas.microsoft.com/office/drawing/2014/chart" uri="{C3380CC4-5D6E-409C-BE32-E72D297353CC}">
              <c16:uniqueId val="{00000001-4196-4C50-AE7E-399ACBCECE9D}"/>
            </c:ext>
          </c:extLst>
        </c:ser>
        <c:dLbls>
          <c:dLblPos val="outEnd"/>
          <c:showLegendKey val="0"/>
          <c:showVal val="1"/>
          <c:showCatName val="0"/>
          <c:showSerName val="0"/>
          <c:showPercent val="0"/>
          <c:showBubbleSize val="0"/>
        </c:dLbls>
        <c:gapWidth val="199"/>
        <c:axId val="-1074304160"/>
        <c:axId val="-1074303072"/>
      </c:barChart>
      <c:catAx>
        <c:axId val="-1074304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1074303072"/>
        <c:crosses val="autoZero"/>
        <c:auto val="1"/>
        <c:lblAlgn val="ctr"/>
        <c:lblOffset val="100"/>
        <c:noMultiLvlLbl val="0"/>
      </c:catAx>
      <c:valAx>
        <c:axId val="-107430307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430416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r>
              <a:rPr lang="zh-CN" altLang="en-US" dirty="0" smtClean="0"/>
              <a:t>测试集图片</a:t>
            </a:r>
            <a:r>
              <a:rPr lang="en-US" altLang="zh-CN" dirty="0" smtClean="0"/>
              <a:t>16784</a:t>
            </a:r>
            <a:endParaRPr lang="zh-CN" dirty="0"/>
          </a:p>
        </c:rich>
      </c:tx>
      <c:layout/>
      <c:overlay val="0"/>
      <c:spPr>
        <a:noFill/>
        <a:ln>
          <a:noFill/>
        </a:ln>
        <a:effectLst/>
      </c:spPr>
      <c:txPr>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5</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Sheet1!$A$2:$A$3</c:f>
              <c:strCache>
                <c:ptCount val="2"/>
                <c:pt idx="0">
                  <c:v>出现至少1次</c:v>
                </c:pt>
                <c:pt idx="1">
                  <c:v>召回率</c:v>
                </c:pt>
              </c:strCache>
            </c:strRef>
          </c:cat>
          <c:val>
            <c:numRef>
              <c:f>Sheet1!$B$2:$B$3</c:f>
              <c:numCache>
                <c:formatCode>0.00%</c:formatCode>
                <c:ptCount val="2"/>
                <c:pt idx="0">
                  <c:v>0.77400000000000002</c:v>
                </c:pt>
                <c:pt idx="1">
                  <c:v>0.24179999999999999</c:v>
                </c:pt>
              </c:numCache>
            </c:numRef>
          </c:val>
          <c:extLst>
            <c:ext xmlns:c16="http://schemas.microsoft.com/office/drawing/2014/chart" uri="{C3380CC4-5D6E-409C-BE32-E72D297353CC}">
              <c16:uniqueId val="{00000000-F37A-4E86-B8C3-FDFE28AF218D}"/>
            </c:ext>
          </c:extLst>
        </c:ser>
        <c:ser>
          <c:idx val="1"/>
          <c:order val="1"/>
          <c:tx>
            <c:strRef>
              <c:f>Sheet1!$C$1</c:f>
              <c:strCache>
                <c:ptCount val="1"/>
                <c:pt idx="0">
                  <c:v>10</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Sheet1!$A$2:$A$3</c:f>
              <c:strCache>
                <c:ptCount val="2"/>
                <c:pt idx="0">
                  <c:v>出现至少1次</c:v>
                </c:pt>
                <c:pt idx="1">
                  <c:v>召回率</c:v>
                </c:pt>
              </c:strCache>
            </c:strRef>
          </c:cat>
          <c:val>
            <c:numRef>
              <c:f>Sheet1!$C$2:$C$3</c:f>
              <c:numCache>
                <c:formatCode>0.00%</c:formatCode>
                <c:ptCount val="2"/>
                <c:pt idx="0">
                  <c:v>0.84150000000000003</c:v>
                </c:pt>
                <c:pt idx="1">
                  <c:v>0.3266</c:v>
                </c:pt>
              </c:numCache>
            </c:numRef>
          </c:val>
          <c:extLst>
            <c:ext xmlns:c16="http://schemas.microsoft.com/office/drawing/2014/chart" uri="{C3380CC4-5D6E-409C-BE32-E72D297353CC}">
              <c16:uniqueId val="{00000001-F37A-4E86-B8C3-FDFE28AF218D}"/>
            </c:ext>
          </c:extLst>
        </c:ser>
        <c:ser>
          <c:idx val="2"/>
          <c:order val="2"/>
          <c:tx>
            <c:strRef>
              <c:f>Sheet1!$D$1</c:f>
              <c:strCache>
                <c:ptCount val="1"/>
                <c:pt idx="0">
                  <c:v>20</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Sheet1!$A$2:$A$3</c:f>
              <c:strCache>
                <c:ptCount val="2"/>
                <c:pt idx="0">
                  <c:v>出现至少1次</c:v>
                </c:pt>
                <c:pt idx="1">
                  <c:v>召回率</c:v>
                </c:pt>
              </c:strCache>
            </c:strRef>
          </c:cat>
          <c:val>
            <c:numRef>
              <c:f>Sheet1!$D$2:$D$3</c:f>
              <c:numCache>
                <c:formatCode>0.00%</c:formatCode>
                <c:ptCount val="2"/>
                <c:pt idx="0">
                  <c:v>0.9052</c:v>
                </c:pt>
                <c:pt idx="1">
                  <c:v>0.40439999999999998</c:v>
                </c:pt>
              </c:numCache>
            </c:numRef>
          </c:val>
          <c:extLst>
            <c:ext xmlns:c16="http://schemas.microsoft.com/office/drawing/2014/chart" uri="{C3380CC4-5D6E-409C-BE32-E72D297353CC}">
              <c16:uniqueId val="{00000002-F37A-4E86-B8C3-FDFE28AF218D}"/>
            </c:ext>
          </c:extLst>
        </c:ser>
        <c:dLbls>
          <c:dLblPos val="outEnd"/>
          <c:showLegendKey val="0"/>
          <c:showVal val="1"/>
          <c:showCatName val="0"/>
          <c:showSerName val="0"/>
          <c:showPercent val="0"/>
          <c:showBubbleSize val="0"/>
        </c:dLbls>
        <c:gapWidth val="199"/>
        <c:axId val="-1074306880"/>
        <c:axId val="-1074311232"/>
      </c:barChart>
      <c:catAx>
        <c:axId val="-1074306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1074311232"/>
        <c:crosses val="autoZero"/>
        <c:auto val="1"/>
        <c:lblAlgn val="ctr"/>
        <c:lblOffset val="100"/>
        <c:noMultiLvlLbl val="0"/>
      </c:catAx>
      <c:valAx>
        <c:axId val="-107431123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430688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r>
              <a:rPr lang="zh-CN" altLang="en-US" dirty="0" smtClean="0"/>
              <a:t>总体图片</a:t>
            </a:r>
            <a:r>
              <a:rPr lang="en-US" altLang="zh-CN" dirty="0" smtClean="0"/>
              <a:t>33479</a:t>
            </a:r>
            <a:endParaRPr lang="zh-CN" dirty="0"/>
          </a:p>
        </c:rich>
      </c:tx>
      <c:layout/>
      <c:overlay val="0"/>
      <c:spPr>
        <a:noFill/>
        <a:ln>
          <a:noFill/>
        </a:ln>
        <a:effectLst/>
      </c:spPr>
      <c:txPr>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5</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Sheet1!$A$2:$A$3</c:f>
              <c:strCache>
                <c:ptCount val="2"/>
                <c:pt idx="0">
                  <c:v>出现至少1次</c:v>
                </c:pt>
                <c:pt idx="1">
                  <c:v>召回率</c:v>
                </c:pt>
              </c:strCache>
            </c:strRef>
          </c:cat>
          <c:val>
            <c:numRef>
              <c:f>Sheet1!$B$2:$B$3</c:f>
              <c:numCache>
                <c:formatCode>0.00%</c:formatCode>
                <c:ptCount val="2"/>
                <c:pt idx="0">
                  <c:v>0.72430000000000005</c:v>
                </c:pt>
                <c:pt idx="1">
                  <c:v>0.21970000000000001</c:v>
                </c:pt>
              </c:numCache>
            </c:numRef>
          </c:val>
          <c:extLst>
            <c:ext xmlns:c16="http://schemas.microsoft.com/office/drawing/2014/chart" uri="{C3380CC4-5D6E-409C-BE32-E72D297353CC}">
              <c16:uniqueId val="{00000000-135E-48BF-B792-4F0C5B865F19}"/>
            </c:ext>
          </c:extLst>
        </c:ser>
        <c:ser>
          <c:idx val="1"/>
          <c:order val="1"/>
          <c:tx>
            <c:strRef>
              <c:f>Sheet1!$C$1</c:f>
              <c:strCache>
                <c:ptCount val="1"/>
                <c:pt idx="0">
                  <c:v>10</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Sheet1!$A$2:$A$3</c:f>
              <c:strCache>
                <c:ptCount val="2"/>
                <c:pt idx="0">
                  <c:v>出现至少1次</c:v>
                </c:pt>
                <c:pt idx="1">
                  <c:v>召回率</c:v>
                </c:pt>
              </c:strCache>
            </c:strRef>
          </c:cat>
          <c:val>
            <c:numRef>
              <c:f>Sheet1!$C$2:$C$3</c:f>
              <c:numCache>
                <c:formatCode>0.00%</c:formatCode>
                <c:ptCount val="2"/>
                <c:pt idx="0">
                  <c:v>0.82779999999999998</c:v>
                </c:pt>
                <c:pt idx="1">
                  <c:v>0.3009</c:v>
                </c:pt>
              </c:numCache>
            </c:numRef>
          </c:val>
          <c:extLst>
            <c:ext xmlns:c16="http://schemas.microsoft.com/office/drawing/2014/chart" uri="{C3380CC4-5D6E-409C-BE32-E72D297353CC}">
              <c16:uniqueId val="{00000001-135E-48BF-B792-4F0C5B865F19}"/>
            </c:ext>
          </c:extLst>
        </c:ser>
        <c:ser>
          <c:idx val="2"/>
          <c:order val="2"/>
          <c:tx>
            <c:strRef>
              <c:f>Sheet1!$D$1</c:f>
              <c:strCache>
                <c:ptCount val="1"/>
                <c:pt idx="0">
                  <c:v>20</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Sheet1!$A$2:$A$3</c:f>
              <c:strCache>
                <c:ptCount val="2"/>
                <c:pt idx="0">
                  <c:v>出现至少1次</c:v>
                </c:pt>
                <c:pt idx="1">
                  <c:v>召回率</c:v>
                </c:pt>
              </c:strCache>
            </c:strRef>
          </c:cat>
          <c:val>
            <c:numRef>
              <c:f>Sheet1!$D$2:$D$3</c:f>
              <c:numCache>
                <c:formatCode>0.00%</c:formatCode>
                <c:ptCount val="2"/>
                <c:pt idx="0">
                  <c:v>0.89280000000000004</c:v>
                </c:pt>
                <c:pt idx="1">
                  <c:v>0.37540000000000001</c:v>
                </c:pt>
              </c:numCache>
            </c:numRef>
          </c:val>
          <c:extLst>
            <c:ext xmlns:c16="http://schemas.microsoft.com/office/drawing/2014/chart" uri="{C3380CC4-5D6E-409C-BE32-E72D297353CC}">
              <c16:uniqueId val="{00000002-135E-48BF-B792-4F0C5B865F19}"/>
            </c:ext>
          </c:extLst>
        </c:ser>
        <c:dLbls>
          <c:dLblPos val="outEnd"/>
          <c:showLegendKey val="0"/>
          <c:showVal val="1"/>
          <c:showCatName val="0"/>
          <c:showSerName val="0"/>
          <c:showPercent val="0"/>
          <c:showBubbleSize val="0"/>
        </c:dLbls>
        <c:gapWidth val="199"/>
        <c:axId val="-1074310144"/>
        <c:axId val="-1074314496"/>
      </c:barChart>
      <c:catAx>
        <c:axId val="-1074310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1074314496"/>
        <c:crosses val="autoZero"/>
        <c:auto val="1"/>
        <c:lblAlgn val="ctr"/>
        <c:lblOffset val="100"/>
        <c:noMultiLvlLbl val="0"/>
      </c:catAx>
      <c:valAx>
        <c:axId val="-1074314496"/>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431014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0.30251</cdr:x>
      <cdr:y>0.11216</cdr:y>
    </cdr:from>
    <cdr:to>
      <cdr:x>0.40362</cdr:x>
      <cdr:y>0.16183</cdr:y>
    </cdr:to>
    <cdr:sp macro="" textlink="">
      <cdr:nvSpPr>
        <cdr:cNvPr id="2" name="矩形 1"/>
        <cdr:cNvSpPr/>
      </cdr:nvSpPr>
      <cdr:spPr>
        <a:xfrm xmlns:a="http://schemas.openxmlformats.org/drawingml/2006/main">
          <a:off x="2087165" y="556054"/>
          <a:ext cx="697628" cy="246221"/>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bodyPr>
        <a:lstStyle xmlns:a="http://schemas.openxmlformats.org/drawingml/2006/main"/>
        <a:p xmlns:a="http://schemas.openxmlformats.org/drawingml/2006/main">
          <a:pPr algn="ctr"/>
          <a:r>
            <a:rPr lang="zh-CN" altLang="en-US" sz="1000" b="0" cap="none" spc="0" dirty="0" smtClean="0">
              <a:ln w="0"/>
              <a:solidFill>
                <a:schemeClr val="tx1"/>
              </a:solidFill>
              <a:effectLst>
                <a:outerShdw blurRad="38100" dist="19050" dir="2700000" algn="tl" rotWithShape="0">
                  <a:schemeClr val="dk1">
                    <a:alpha val="40000"/>
                  </a:schemeClr>
                </a:outerShdw>
              </a:effectLst>
            </a:rPr>
            <a:t>距离类型</a:t>
          </a:r>
          <a:endParaRPr lang="zh-CN" altLang="en-US" sz="1000" b="0" cap="none" spc="0" dirty="0">
            <a:ln w="0"/>
            <a:solidFill>
              <a:schemeClr val="tx1"/>
            </a:solidFill>
            <a:effectLst>
              <a:outerShdw blurRad="38100" dist="19050" dir="2700000" algn="tl" rotWithShape="0">
                <a:schemeClr val="dk1">
                  <a:alpha val="40000"/>
                </a:schemeClr>
              </a:outerShdw>
            </a:effectLst>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0.27952</cdr:x>
      <cdr:y>0.15381</cdr:y>
    </cdr:from>
    <cdr:to>
      <cdr:x>0.39837</cdr:x>
      <cdr:y>0.22052</cdr:y>
    </cdr:to>
    <cdr:sp macro="" textlink="">
      <cdr:nvSpPr>
        <cdr:cNvPr id="2" name="矩形 1"/>
        <cdr:cNvSpPr/>
      </cdr:nvSpPr>
      <cdr:spPr>
        <a:xfrm xmlns:a="http://schemas.openxmlformats.org/drawingml/2006/main">
          <a:off x="1326701" y="567682"/>
          <a:ext cx="564099" cy="246221"/>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bodyPr>
        <a:lstStyle xmlns:a="http://schemas.openxmlformats.org/drawingml/2006/main"/>
        <a:p xmlns:a="http://schemas.openxmlformats.org/drawingml/2006/main">
          <a:pPr algn="ctr"/>
          <a:r>
            <a:rPr lang="zh-CN" altLang="en-US" sz="1000" b="0" cap="none" spc="0" dirty="0" smtClean="0">
              <a:ln w="0"/>
              <a:solidFill>
                <a:schemeClr val="tx1"/>
              </a:solidFill>
              <a:effectLst>
                <a:outerShdw blurRad="38100" dist="19050" dir="2700000" algn="tl" rotWithShape="0">
                  <a:schemeClr val="dk1">
                    <a:alpha val="40000"/>
                  </a:schemeClr>
                </a:outerShdw>
              </a:effectLst>
            </a:rPr>
            <a:t>抽取个数</a:t>
          </a:r>
          <a:endParaRPr lang="zh-CN" altLang="en-US" sz="1000" b="0" cap="none" spc="0" dirty="0">
            <a:ln w="0"/>
            <a:solidFill>
              <a:schemeClr val="tx1"/>
            </a:solidFill>
            <a:effectLst>
              <a:outerShdw blurRad="38100" dist="19050" dir="2700000" algn="tl" rotWithShape="0">
                <a:schemeClr val="dk1">
                  <a:alpha val="40000"/>
                </a:schemeClr>
              </a:outerShdw>
            </a:effectLst>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0.28586</cdr:x>
      <cdr:y>0.15573</cdr:y>
    </cdr:from>
    <cdr:to>
      <cdr:x>0.40471</cdr:x>
      <cdr:y>0.22245</cdr:y>
    </cdr:to>
    <cdr:sp macro="" textlink="">
      <cdr:nvSpPr>
        <cdr:cNvPr id="2" name="矩形 1"/>
        <cdr:cNvSpPr/>
      </cdr:nvSpPr>
      <cdr:spPr>
        <a:xfrm xmlns:a="http://schemas.openxmlformats.org/drawingml/2006/main">
          <a:off x="1448119" y="574787"/>
          <a:ext cx="602075" cy="246254"/>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bodyPr>
        <a:lstStyle xmlns:a="http://schemas.openxmlformats.org/drawingml/2006/main"/>
        <a:p xmlns:a="http://schemas.openxmlformats.org/drawingml/2006/main">
          <a:pPr algn="ctr"/>
          <a:r>
            <a:rPr lang="zh-CN" altLang="en-US" sz="1000" b="0" cap="none" spc="0" dirty="0" smtClean="0">
              <a:ln w="0"/>
              <a:solidFill>
                <a:schemeClr val="tx1"/>
              </a:solidFill>
              <a:effectLst>
                <a:outerShdw blurRad="38100" dist="19050" dir="2700000" algn="tl" rotWithShape="0">
                  <a:schemeClr val="dk1">
                    <a:alpha val="40000"/>
                  </a:schemeClr>
                </a:outerShdw>
              </a:effectLst>
            </a:rPr>
            <a:t>抽取个数</a:t>
          </a:r>
          <a:endParaRPr lang="zh-CN" altLang="en-US" sz="1000" b="0" cap="none" spc="0" dirty="0">
            <a:ln w="0"/>
            <a:solidFill>
              <a:schemeClr val="tx1"/>
            </a:solidFill>
            <a:effectLst>
              <a:outerShdw blurRad="38100" dist="19050" dir="2700000" algn="tl" rotWithShape="0">
                <a:schemeClr val="dk1">
                  <a:alpha val="40000"/>
                </a:schemeClr>
              </a:outerShdw>
            </a:effectLst>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BB0E1-7F69-4134-8E88-6081C868F3BA}" type="datetimeFigureOut">
              <a:rPr lang="zh-CN" altLang="en-US" smtClean="0"/>
              <a:t>2017/12/14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E824D4-8AB1-4098-9EF6-0DCB69238AFF}" type="slidenum">
              <a:rPr lang="zh-CN" altLang="en-US" smtClean="0"/>
              <a:t>‹#›</a:t>
            </a:fld>
            <a:endParaRPr lang="zh-CN" altLang="en-US"/>
          </a:p>
        </p:txBody>
      </p:sp>
    </p:spTree>
    <p:extLst>
      <p:ext uri="{BB962C8B-B14F-4D97-AF65-F5344CB8AC3E}">
        <p14:creationId xmlns:p14="http://schemas.microsoft.com/office/powerpoint/2010/main" val="1293625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1</a:t>
            </a:fld>
            <a:endParaRPr lang="zh-CN" altLang="en-US"/>
          </a:p>
        </p:txBody>
      </p:sp>
    </p:spTree>
    <p:extLst>
      <p:ext uri="{BB962C8B-B14F-4D97-AF65-F5344CB8AC3E}">
        <p14:creationId xmlns:p14="http://schemas.microsoft.com/office/powerpoint/2010/main" val="685016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在第二个数据集上的表现</a:t>
            </a:r>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15</a:t>
            </a:fld>
            <a:endParaRPr lang="zh-CN" altLang="en-US"/>
          </a:p>
        </p:txBody>
      </p:sp>
    </p:spTree>
    <p:extLst>
      <p:ext uri="{BB962C8B-B14F-4D97-AF65-F5344CB8AC3E}">
        <p14:creationId xmlns:p14="http://schemas.microsoft.com/office/powerpoint/2010/main" val="3332643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在第二个数据集上的表现  </a:t>
            </a:r>
            <a:r>
              <a:rPr lang="en-US" altLang="zh-CN" dirty="0" smtClean="0"/>
              <a:t>All wrong</a:t>
            </a:r>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16</a:t>
            </a:fld>
            <a:endParaRPr lang="zh-CN" altLang="en-US"/>
          </a:p>
        </p:txBody>
      </p:sp>
    </p:spTree>
    <p:extLst>
      <p:ext uri="{BB962C8B-B14F-4D97-AF65-F5344CB8AC3E}">
        <p14:creationId xmlns:p14="http://schemas.microsoft.com/office/powerpoint/2010/main" val="1553259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我们之前都是使用的欧氏距离计算</a:t>
            </a:r>
            <a:r>
              <a:rPr lang="en-US" altLang="zh-CN" dirty="0" err="1" smtClean="0"/>
              <a:t>deep_feature</a:t>
            </a:r>
            <a:r>
              <a:rPr lang="zh-CN" altLang="en-US" dirty="0" smtClean="0"/>
              <a:t>，我们还探究了一下</a:t>
            </a:r>
            <a:r>
              <a:rPr lang="en-US" altLang="zh-CN" dirty="0" smtClean="0"/>
              <a:t>cosine</a:t>
            </a:r>
            <a:r>
              <a:rPr lang="zh-CN" altLang="en-US" dirty="0" smtClean="0"/>
              <a:t>距离，发现二者相差无几，</a:t>
            </a:r>
            <a:r>
              <a:rPr lang="en-US" altLang="zh-CN" dirty="0" err="1" smtClean="0"/>
              <a:t>color_weight</a:t>
            </a:r>
            <a:r>
              <a:rPr lang="en-US" altLang="zh-CN" dirty="0" smtClean="0"/>
              <a:t>=0</a:t>
            </a:r>
            <a:r>
              <a:rPr lang="zh-CN" altLang="en-US" dirty="0" smtClean="0"/>
              <a:t>，欧氏距离略优，因此我们选用欧氏</a:t>
            </a:r>
            <a:r>
              <a:rPr lang="zh-CN" altLang="en-US" dirty="0" smtClean="0"/>
              <a:t>距离</a:t>
            </a:r>
            <a:endParaRPr lang="en-US" altLang="zh-CN" dirty="0" smtClean="0"/>
          </a:p>
          <a:p>
            <a:r>
              <a:rPr lang="en-US" altLang="zh-CN" dirty="0" smtClean="0"/>
              <a:t>Triplet loss</a:t>
            </a:r>
            <a:r>
              <a:rPr lang="zh-CN" altLang="en-US" dirty="0" smtClean="0"/>
              <a:t>采用欧氏距离</a:t>
            </a:r>
            <a:endParaRPr lang="zh-CN" altLang="en-US" dirty="0" smtClean="0"/>
          </a:p>
        </p:txBody>
      </p:sp>
      <p:sp>
        <p:nvSpPr>
          <p:cNvPr id="4" name="灯片编号占位符 3"/>
          <p:cNvSpPr>
            <a:spLocks noGrp="1"/>
          </p:cNvSpPr>
          <p:nvPr>
            <p:ph type="sldNum" sz="quarter" idx="10"/>
          </p:nvPr>
        </p:nvSpPr>
        <p:spPr/>
        <p:txBody>
          <a:bodyPr/>
          <a:lstStyle/>
          <a:p>
            <a:fld id="{E2E824D4-8AB1-4098-9EF6-0DCB69238AFF}"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3027323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In_shop_eval</a:t>
            </a:r>
            <a:endParaRPr lang="zh-CN" altLang="en-US" dirty="0" smtClean="0"/>
          </a:p>
        </p:txBody>
      </p:sp>
      <p:sp>
        <p:nvSpPr>
          <p:cNvPr id="4" name="灯片编号占位符 3"/>
          <p:cNvSpPr>
            <a:spLocks noGrp="1"/>
          </p:cNvSpPr>
          <p:nvPr>
            <p:ph type="sldNum" sz="quarter" idx="10"/>
          </p:nvPr>
        </p:nvSpPr>
        <p:spPr/>
        <p:txBody>
          <a:bodyPr/>
          <a:lstStyle/>
          <a:p>
            <a:fld id="{E2E824D4-8AB1-4098-9EF6-0DCB69238AFF}"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3261230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4</a:t>
            </a:fld>
            <a:endParaRPr lang="zh-CN" altLang="en-US"/>
          </a:p>
        </p:txBody>
      </p:sp>
    </p:spTree>
    <p:extLst>
      <p:ext uri="{BB962C8B-B14F-4D97-AF65-F5344CB8AC3E}">
        <p14:creationId xmlns:p14="http://schemas.microsoft.com/office/powerpoint/2010/main" val="2632115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我们使用了两个数据集，分别是</a:t>
            </a:r>
            <a:r>
              <a:rPr lang="en-US" altLang="zh-CN" sz="1200" b="0" i="0" kern="1200" dirty="0" smtClean="0">
                <a:solidFill>
                  <a:schemeClr val="tx1"/>
                </a:solidFill>
                <a:effectLst/>
                <a:latin typeface="+mn-lt"/>
                <a:ea typeface="+mn-ea"/>
                <a:cs typeface="+mn-cs"/>
              </a:rPr>
              <a:t>..Deep Fashion</a:t>
            </a:r>
            <a:r>
              <a:rPr lang="zh-CN" altLang="en-US" sz="1200" b="0" i="0" kern="1200" dirty="0" smtClean="0">
                <a:solidFill>
                  <a:schemeClr val="tx1"/>
                </a:solidFill>
                <a:effectLst/>
                <a:latin typeface="+mn-lt"/>
                <a:ea typeface="+mn-ea"/>
                <a:cs typeface="+mn-cs"/>
              </a:rPr>
              <a:t>是香港中文大学多媒体实验室发布的数据集，我们使用了其中两部分的数据，</a:t>
            </a:r>
            <a:r>
              <a:rPr lang="en-US" altLang="zh-CN" sz="1200" b="0" i="0" kern="1200" baseline="0" dirty="0" smtClean="0">
                <a:solidFill>
                  <a:schemeClr val="tx1"/>
                </a:solidFill>
                <a:effectLst/>
                <a:latin typeface="+mn-lt"/>
                <a:ea typeface="+mn-ea"/>
                <a:cs typeface="+mn-cs"/>
              </a:rPr>
              <a:t> </a:t>
            </a:r>
            <a:r>
              <a:rPr lang="zh-CN" altLang="en-US" sz="1200" b="0" i="0" kern="1200" baseline="0" dirty="0" smtClean="0">
                <a:solidFill>
                  <a:schemeClr val="tx1"/>
                </a:solidFill>
                <a:effectLst/>
                <a:latin typeface="+mn-lt"/>
                <a:ea typeface="+mn-ea"/>
                <a:cs typeface="+mn-cs"/>
              </a:rPr>
              <a:t>其中</a:t>
            </a:r>
            <a:r>
              <a:rPr lang="en-US" altLang="zh-CN" dirty="0" smtClean="0">
                <a:latin typeface="华文仿宋" panose="02010600040101010101" pitchFamily="2" charset="-122"/>
                <a:ea typeface="华文仿宋" panose="02010600040101010101" pitchFamily="2" charset="-122"/>
              </a:rPr>
              <a:t>Attribute Prediction</a:t>
            </a:r>
            <a:r>
              <a:rPr lang="zh-CN" altLang="en-US" dirty="0" smtClean="0">
                <a:latin typeface="华文仿宋" panose="02010600040101010101" pitchFamily="2" charset="-122"/>
                <a:ea typeface="华文仿宋" panose="02010600040101010101" pitchFamily="2" charset="-122"/>
              </a:rPr>
              <a:t>包含</a:t>
            </a:r>
            <a:r>
              <a:rPr lang="en-US" altLang="zh-CN" dirty="0" smtClean="0">
                <a:latin typeface="华文仿宋" panose="02010600040101010101" pitchFamily="2" charset="-122"/>
                <a:ea typeface="华文仿宋" panose="02010600040101010101" pitchFamily="2" charset="-122"/>
              </a:rPr>
              <a:t>28</a:t>
            </a:r>
            <a:r>
              <a:rPr lang="zh-CN" altLang="en-US" dirty="0" smtClean="0">
                <a:latin typeface="华文仿宋" panose="02010600040101010101" pitchFamily="2" charset="-122"/>
                <a:ea typeface="华文仿宋" panose="02010600040101010101" pitchFamily="2" charset="-122"/>
              </a:rPr>
              <a:t>万张图片，分为</a:t>
            </a:r>
            <a:r>
              <a:rPr lang="en-US" altLang="zh-CN" dirty="0" smtClean="0">
                <a:latin typeface="华文仿宋" panose="02010600040101010101" pitchFamily="2" charset="-122"/>
                <a:ea typeface="华文仿宋" panose="02010600040101010101" pitchFamily="2" charset="-122"/>
              </a:rPr>
              <a:t>50</a:t>
            </a:r>
            <a:r>
              <a:rPr lang="zh-CN" altLang="en-US" dirty="0" smtClean="0">
                <a:latin typeface="华文仿宋" panose="02010600040101010101" pitchFamily="2" charset="-122"/>
                <a:ea typeface="华文仿宋" panose="02010600040101010101" pitchFamily="2" charset="-122"/>
              </a:rPr>
              <a:t>类衣物，包含</a:t>
            </a:r>
            <a:r>
              <a:rPr lang="en-US" altLang="zh-CN" dirty="0" smtClean="0">
                <a:latin typeface="华文仿宋" panose="02010600040101010101" pitchFamily="2" charset="-122"/>
                <a:ea typeface="华文仿宋" panose="02010600040101010101" pitchFamily="2" charset="-122"/>
              </a:rPr>
              <a:t>1000</a:t>
            </a:r>
            <a:r>
              <a:rPr lang="zh-CN" altLang="en-US" dirty="0" smtClean="0">
                <a:latin typeface="华文仿宋" panose="02010600040101010101" pitchFamily="2" charset="-122"/>
                <a:ea typeface="华文仿宋" panose="02010600040101010101" pitchFamily="2" charset="-122"/>
              </a:rPr>
              <a:t>种属性，</a:t>
            </a:r>
            <a:r>
              <a:rPr lang="en-US" altLang="zh-CN" dirty="0" smtClean="0">
                <a:latin typeface="华文仿宋" panose="02010600040101010101" pitchFamily="2" charset="-122"/>
                <a:ea typeface="华文仿宋" panose="02010600040101010101" pitchFamily="2" charset="-122"/>
              </a:rPr>
              <a:t>In-shop Clothes Retrieval</a:t>
            </a:r>
            <a:r>
              <a:rPr lang="zh-CN" altLang="en-US" dirty="0" smtClean="0">
                <a:latin typeface="华文仿宋" panose="02010600040101010101" pitchFamily="2" charset="-122"/>
                <a:ea typeface="华文仿宋" panose="02010600040101010101" pitchFamily="2" charset="-122"/>
              </a:rPr>
              <a:t>部分共有</a:t>
            </a:r>
            <a:r>
              <a:rPr lang="en-US" altLang="zh-CN" dirty="0" smtClean="0">
                <a:latin typeface="华文仿宋" panose="02010600040101010101" pitchFamily="2" charset="-122"/>
                <a:ea typeface="华文仿宋" panose="02010600040101010101" pitchFamily="2" charset="-122"/>
              </a:rPr>
              <a:t>7982</a:t>
            </a:r>
            <a:r>
              <a:rPr lang="zh-CN" altLang="en-US" dirty="0" smtClean="0">
                <a:latin typeface="华文仿宋" panose="02010600040101010101" pitchFamily="2" charset="-122"/>
                <a:ea typeface="华文仿宋" panose="02010600040101010101" pitchFamily="2" charset="-122"/>
              </a:rPr>
              <a:t>种衣服，每种衣服有不同姿势的若干张图片，总共</a:t>
            </a:r>
            <a:r>
              <a:rPr lang="en-US" altLang="zh-CN" dirty="0" smtClean="0">
                <a:latin typeface="华文仿宋" panose="02010600040101010101" pitchFamily="2" charset="-122"/>
                <a:ea typeface="华文仿宋" panose="02010600040101010101" pitchFamily="2" charset="-122"/>
              </a:rPr>
              <a:t>52712</a:t>
            </a:r>
            <a:r>
              <a:rPr lang="zh-CN" altLang="en-US" dirty="0" smtClean="0">
                <a:latin typeface="华文仿宋" panose="02010600040101010101" pitchFamily="2" charset="-122"/>
                <a:ea typeface="华文仿宋" panose="02010600040101010101" pitchFamily="2" charset="-122"/>
              </a:rPr>
              <a:t>张图片</a:t>
            </a:r>
            <a:endParaRPr lang="en-US" altLang="zh-CN" dirty="0" smtClean="0">
              <a:latin typeface="华文仿宋" panose="02010600040101010101" pitchFamily="2" charset="-122"/>
              <a:ea typeface="华文仿宋"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6</a:t>
            </a:fld>
            <a:endParaRPr lang="zh-CN" altLang="en-US"/>
          </a:p>
        </p:txBody>
      </p:sp>
    </p:spTree>
    <p:extLst>
      <p:ext uri="{BB962C8B-B14F-4D97-AF65-F5344CB8AC3E}">
        <p14:creationId xmlns:p14="http://schemas.microsoft.com/office/powerpoint/2010/main" val="1996106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其中我们使用在</a:t>
            </a:r>
            <a:r>
              <a:rPr lang="en-US" altLang="zh-CN" dirty="0" smtClean="0"/>
              <a:t>ImageNet</a:t>
            </a:r>
            <a:r>
              <a:rPr lang="zh-CN" altLang="en-US" dirty="0" smtClean="0"/>
              <a:t>上经过预训练的残差神经网络模型</a:t>
            </a:r>
            <a:r>
              <a:rPr lang="en-US" altLang="zh-CN" dirty="0" smtClean="0"/>
              <a:t>ResNet50</a:t>
            </a:r>
            <a:r>
              <a:rPr lang="zh-CN" altLang="en-US" dirty="0" smtClean="0"/>
              <a:t>作为网络的前半部分，</a:t>
            </a:r>
            <a:r>
              <a:rPr lang="en-US" altLang="zh-CN" dirty="0" smtClean="0"/>
              <a:t>ResNet50</a:t>
            </a:r>
            <a:r>
              <a:rPr lang="zh-CN" altLang="en-US" dirty="0" smtClean="0"/>
              <a:t>最后的卷积层输出若干个</a:t>
            </a:r>
            <a:r>
              <a:rPr lang="en-US" altLang="zh-CN" dirty="0" smtClean="0"/>
              <a:t>7X7</a:t>
            </a:r>
            <a:r>
              <a:rPr lang="zh-CN" altLang="en-US" dirty="0" smtClean="0"/>
              <a:t>的卷积结果，我们加入一个全连接层，将其变为</a:t>
            </a:r>
            <a:r>
              <a:rPr lang="en-US" altLang="zh-CN" dirty="0" smtClean="0"/>
              <a:t>512</a:t>
            </a:r>
            <a:r>
              <a:rPr lang="zh-CN" altLang="en-US" dirty="0" smtClean="0"/>
              <a:t>维的图像特征，我们使用</a:t>
            </a:r>
            <a:r>
              <a:rPr lang="en-US" altLang="zh-CN" dirty="0" smtClean="0"/>
              <a:t>pre-trained</a:t>
            </a:r>
            <a:r>
              <a:rPr lang="zh-CN" altLang="en-US" dirty="0" smtClean="0"/>
              <a:t>的方法，先使用已有的</a:t>
            </a:r>
            <a:r>
              <a:rPr lang="en-US" altLang="zh-CN" dirty="0" smtClean="0"/>
              <a:t>ResNet50</a:t>
            </a:r>
            <a:r>
              <a:rPr lang="zh-CN" altLang="en-US" dirty="0" smtClean="0"/>
              <a:t>模型及参数，这个部分中的模型参数是已经训练好的，来训练全连接层的参数，最后再对整体的网络的参数进行训练，这样的好处是卷积层参数是训好的，一开始就容易提到较好的</a:t>
            </a:r>
            <a:r>
              <a:rPr lang="en-US" altLang="zh-CN" dirty="0" smtClean="0"/>
              <a:t>feature</a:t>
            </a:r>
            <a:r>
              <a:rPr lang="zh-CN" altLang="en-US" dirty="0" smtClean="0"/>
              <a:t>。我们对每张图片提取出两种特征，第一种是图片本身内容的特征，通过网络训练得出，我们每张输入的图片是</a:t>
            </a:r>
            <a:r>
              <a:rPr lang="en-US" altLang="zh-CN" dirty="0" smtClean="0"/>
              <a:t>224</a:t>
            </a:r>
            <a:r>
              <a:rPr lang="zh-CN" altLang="en-US" dirty="0" smtClean="0"/>
              <a:t>*</a:t>
            </a:r>
            <a:r>
              <a:rPr lang="en-US" altLang="zh-CN" dirty="0" smtClean="0"/>
              <a:t>224</a:t>
            </a:r>
            <a:r>
              <a:rPr lang="zh-CN" altLang="en-US" dirty="0" smtClean="0"/>
              <a:t>的大小，经过我们的模型后会得到</a:t>
            </a:r>
            <a:r>
              <a:rPr lang="en-US" altLang="zh-CN" dirty="0" smtClean="0"/>
              <a:t>512</a:t>
            </a:r>
            <a:r>
              <a:rPr lang="zh-CN" altLang="en-US" dirty="0" smtClean="0"/>
              <a:t>维的特征向量，第二部分特征是衣服的颜色特征，我们将卷积层得到的若干个</a:t>
            </a:r>
            <a:r>
              <a:rPr lang="en-US" altLang="zh-CN" dirty="0" smtClean="0"/>
              <a:t>7x7</a:t>
            </a:r>
            <a:r>
              <a:rPr lang="zh-CN" altLang="en-US" dirty="0" smtClean="0"/>
              <a:t>的卷积结果进行平均操作，得到一个</a:t>
            </a:r>
            <a:r>
              <a:rPr lang="en-US" altLang="zh-CN" dirty="0" smtClean="0"/>
              <a:t>7x7 </a:t>
            </a:r>
            <a:r>
              <a:rPr lang="zh-CN" altLang="en-US" dirty="0" smtClean="0"/>
              <a:t>的矩阵，选择这其中值最大的</a:t>
            </a:r>
            <a:r>
              <a:rPr lang="en-US" altLang="zh-CN" dirty="0" smtClean="0"/>
              <a:t>10</a:t>
            </a:r>
            <a:r>
              <a:rPr lang="zh-CN" altLang="en-US" dirty="0" smtClean="0"/>
              <a:t>个值，并记录他们所在的位置，再将原图片的</a:t>
            </a:r>
            <a:r>
              <a:rPr lang="en-US" altLang="zh-CN" dirty="0" smtClean="0"/>
              <a:t>RGB</a:t>
            </a:r>
            <a:r>
              <a:rPr lang="zh-CN" altLang="en-US" dirty="0" smtClean="0"/>
              <a:t>值做平均池化，池化为</a:t>
            </a:r>
            <a:r>
              <a:rPr lang="en-US" altLang="zh-CN" dirty="0" smtClean="0"/>
              <a:t>7x7 </a:t>
            </a:r>
            <a:r>
              <a:rPr lang="zh-CN" altLang="en-US" dirty="0" smtClean="0"/>
              <a:t>的矩阵，根据上一步得到的</a:t>
            </a:r>
            <a:r>
              <a:rPr lang="en-US" altLang="zh-CN" dirty="0" smtClean="0"/>
              <a:t>10</a:t>
            </a:r>
            <a:r>
              <a:rPr lang="zh-CN" altLang="en-US" dirty="0" smtClean="0"/>
              <a:t>个值最大的位置，选出图片中相对应的</a:t>
            </a:r>
            <a:r>
              <a:rPr lang="en-US" altLang="zh-CN" dirty="0" smtClean="0"/>
              <a:t>10</a:t>
            </a:r>
            <a:r>
              <a:rPr lang="zh-CN" altLang="en-US" dirty="0" smtClean="0"/>
              <a:t>个</a:t>
            </a:r>
            <a:r>
              <a:rPr lang="en-US" altLang="zh-CN" dirty="0" smtClean="0"/>
              <a:t>RGB</a:t>
            </a:r>
            <a:r>
              <a:rPr lang="zh-CN" altLang="en-US" dirty="0" smtClean="0"/>
              <a:t>值得到</a:t>
            </a:r>
            <a:r>
              <a:rPr lang="en-US" altLang="zh-CN" dirty="0" smtClean="0"/>
              <a:t>3x10</a:t>
            </a:r>
            <a:r>
              <a:rPr lang="zh-CN" altLang="en-US" dirty="0" smtClean="0"/>
              <a:t>维的颜色特征</a:t>
            </a:r>
          </a:p>
        </p:txBody>
      </p:sp>
      <p:sp>
        <p:nvSpPr>
          <p:cNvPr id="4" name="灯片编号占位符 3"/>
          <p:cNvSpPr>
            <a:spLocks noGrp="1"/>
          </p:cNvSpPr>
          <p:nvPr>
            <p:ph type="sldNum" sz="quarter" idx="10"/>
          </p:nvPr>
        </p:nvSpPr>
        <p:spPr/>
        <p:txBody>
          <a:bodyPr/>
          <a:lstStyle/>
          <a:p>
            <a:fld id="{E2E824D4-8AB1-4098-9EF6-0DCB69238AFF}" type="slidenum">
              <a:rPr lang="zh-CN" altLang="en-US" smtClean="0"/>
              <a:t>8</a:t>
            </a:fld>
            <a:endParaRPr lang="zh-CN" altLang="en-US"/>
          </a:p>
        </p:txBody>
      </p:sp>
    </p:spTree>
    <p:extLst>
      <p:ext uri="{BB962C8B-B14F-4D97-AF65-F5344CB8AC3E}">
        <p14:creationId xmlns:p14="http://schemas.microsoft.com/office/powerpoint/2010/main" val="1293031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对于模型的训练，我们设置损失函数</a:t>
            </a:r>
            <a:r>
              <a:rPr lang="en-US" altLang="zh-CN" dirty="0" smtClean="0"/>
              <a:t>loss</a:t>
            </a:r>
            <a:r>
              <a:rPr lang="zh-CN" altLang="en-US" dirty="0" smtClean="0"/>
              <a:t>，它有两部分别组成，第一部分交叉熵损失函数根据训练的预测结果和真实的结果得到，其中</a:t>
            </a:r>
            <a:r>
              <a:rPr lang="en-US" altLang="zh-CN" dirty="0" err="1" smtClean="0"/>
              <a:t>yi</a:t>
            </a:r>
            <a:r>
              <a:rPr lang="zh-CN" altLang="en-US" dirty="0" smtClean="0"/>
              <a:t>表示真实概率分布，</a:t>
            </a:r>
            <a:r>
              <a:rPr lang="en-US" altLang="zh-CN" dirty="0" err="1" smtClean="0"/>
              <a:t>yihat</a:t>
            </a:r>
            <a:r>
              <a:rPr lang="zh-CN" altLang="en-US" dirty="0" smtClean="0"/>
              <a:t>表示预测概率分布。另一部分</a:t>
            </a:r>
            <a:r>
              <a:rPr lang="en-US" altLang="zh-CN" dirty="0" err="1" smtClean="0"/>
              <a:t>tripletloss</a:t>
            </a:r>
            <a:r>
              <a:rPr lang="zh-CN" altLang="en-US" dirty="0" smtClean="0"/>
              <a:t>，</a:t>
            </a:r>
            <a:r>
              <a:rPr lang="en-US" altLang="zh-CN" dirty="0" smtClean="0"/>
              <a:t>triplet</a:t>
            </a:r>
            <a:r>
              <a:rPr lang="zh-CN" altLang="en-US" sz="1200" b="0" i="0" kern="1200" dirty="0" smtClean="0">
                <a:solidFill>
                  <a:schemeClr val="tx1"/>
                </a:solidFill>
                <a:effectLst/>
                <a:latin typeface="+mn-lt"/>
                <a:ea typeface="+mn-ea"/>
                <a:cs typeface="+mn-cs"/>
              </a:rPr>
              <a:t>是一个三元组，这个三元组是这样构成的：从训练数据集中随机选一个样本，该样本称为</a:t>
            </a:r>
            <a:r>
              <a:rPr lang="en-US" altLang="zh-CN" sz="1200" b="0" i="0" kern="1200" dirty="0" smtClean="0">
                <a:solidFill>
                  <a:schemeClr val="tx1"/>
                </a:solidFill>
                <a:effectLst/>
                <a:latin typeface="+mn-lt"/>
                <a:ea typeface="+mn-ea"/>
                <a:cs typeface="+mn-cs"/>
              </a:rPr>
              <a:t>Anchor</a:t>
            </a:r>
            <a:r>
              <a:rPr lang="zh-CN" altLang="en-US" sz="1200" b="0" i="0" kern="1200" dirty="0" smtClean="0">
                <a:solidFill>
                  <a:schemeClr val="tx1"/>
                </a:solidFill>
                <a:effectLst/>
                <a:latin typeface="+mn-lt"/>
                <a:ea typeface="+mn-ea"/>
                <a:cs typeface="+mn-cs"/>
              </a:rPr>
              <a:t>，然后再随机选取一个和</a:t>
            </a:r>
            <a:r>
              <a:rPr lang="en-US" altLang="zh-CN" sz="1200" b="0" i="0" kern="1200" dirty="0" smtClean="0">
                <a:solidFill>
                  <a:schemeClr val="tx1"/>
                </a:solidFill>
                <a:effectLst/>
                <a:latin typeface="+mn-lt"/>
                <a:ea typeface="+mn-ea"/>
                <a:cs typeface="+mn-cs"/>
              </a:rPr>
              <a:t>Anchor (</a:t>
            </a:r>
            <a:r>
              <a:rPr lang="zh-CN" altLang="en-US" sz="1200" b="0" i="0" kern="1200" dirty="0" smtClean="0">
                <a:solidFill>
                  <a:schemeClr val="tx1"/>
                </a:solidFill>
                <a:effectLst/>
                <a:latin typeface="+mn-lt"/>
                <a:ea typeface="+mn-ea"/>
                <a:cs typeface="+mn-cs"/>
              </a:rPr>
              <a:t>记为</a:t>
            </a:r>
            <a:r>
              <a:rPr lang="en-US" altLang="zh-CN" sz="1200" b="0" i="0" kern="1200" dirty="0" err="1" smtClean="0">
                <a:solidFill>
                  <a:schemeClr val="tx1"/>
                </a:solidFill>
                <a:effectLst/>
                <a:latin typeface="+mn-lt"/>
                <a:ea typeface="+mn-ea"/>
                <a:cs typeface="+mn-cs"/>
              </a:rPr>
              <a:t>x_a</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属于同一类的样本和不同类的样本</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这两个样本对应的称为</a:t>
            </a:r>
            <a:r>
              <a:rPr lang="en-US" altLang="zh-CN" sz="1200" b="0" i="0" kern="1200" dirty="0" smtClean="0">
                <a:solidFill>
                  <a:schemeClr val="tx1"/>
                </a:solidFill>
                <a:effectLst/>
                <a:latin typeface="+mn-lt"/>
                <a:ea typeface="+mn-ea"/>
                <a:cs typeface="+mn-cs"/>
              </a:rPr>
              <a:t>Positive (</a:t>
            </a:r>
            <a:r>
              <a:rPr lang="zh-CN" altLang="en-US" sz="1200" b="0" i="0" kern="1200" dirty="0" smtClean="0">
                <a:solidFill>
                  <a:schemeClr val="tx1"/>
                </a:solidFill>
                <a:effectLst/>
                <a:latin typeface="+mn-lt"/>
                <a:ea typeface="+mn-ea"/>
                <a:cs typeface="+mn-cs"/>
              </a:rPr>
              <a:t>记为</a:t>
            </a:r>
            <a:r>
              <a:rPr lang="en-US" altLang="zh-CN" sz="1200" b="0" i="0" kern="1200" dirty="0" err="1" smtClean="0">
                <a:solidFill>
                  <a:schemeClr val="tx1"/>
                </a:solidFill>
                <a:effectLst/>
                <a:latin typeface="+mn-lt"/>
                <a:ea typeface="+mn-ea"/>
                <a:cs typeface="+mn-cs"/>
              </a:rPr>
              <a:t>x_p</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Negative (</a:t>
            </a:r>
            <a:r>
              <a:rPr lang="zh-CN" altLang="en-US" sz="1200" b="0" i="0" kern="1200" dirty="0" smtClean="0">
                <a:solidFill>
                  <a:schemeClr val="tx1"/>
                </a:solidFill>
                <a:effectLst/>
                <a:latin typeface="+mn-lt"/>
                <a:ea typeface="+mn-ea"/>
                <a:cs typeface="+mn-cs"/>
              </a:rPr>
              <a:t>记为</a:t>
            </a:r>
            <a:r>
              <a:rPr lang="en-US" altLang="zh-CN" sz="1200" b="0" i="0" kern="1200" dirty="0" err="1" smtClean="0">
                <a:solidFill>
                  <a:schemeClr val="tx1"/>
                </a:solidFill>
                <a:effectLst/>
                <a:latin typeface="+mn-lt"/>
                <a:ea typeface="+mn-ea"/>
                <a:cs typeface="+mn-cs"/>
              </a:rPr>
              <a:t>x_n</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，由此构成一个（</a:t>
            </a:r>
            <a:r>
              <a:rPr lang="en-US" altLang="zh-CN" sz="1200" b="0" i="0" kern="1200" dirty="0" smtClean="0">
                <a:solidFill>
                  <a:schemeClr val="tx1"/>
                </a:solidFill>
                <a:effectLst/>
                <a:latin typeface="+mn-lt"/>
                <a:ea typeface="+mn-ea"/>
                <a:cs typeface="+mn-cs"/>
              </a:rPr>
              <a:t>Anchor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Positive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Negative</a:t>
            </a:r>
            <a:r>
              <a:rPr lang="zh-CN" altLang="en-US" sz="1200" b="0" i="0" kern="1200" dirty="0" smtClean="0">
                <a:solidFill>
                  <a:schemeClr val="tx1"/>
                </a:solidFill>
                <a:effectLst/>
                <a:latin typeface="+mn-lt"/>
                <a:ea typeface="+mn-ea"/>
                <a:cs typeface="+mn-cs"/>
              </a:rPr>
              <a:t>）三元组。</a:t>
            </a:r>
            <a:r>
              <a:rPr lang="en-US" altLang="zh-CN" sz="1200" b="0" i="0" kern="1200" dirty="0" smtClean="0">
                <a:solidFill>
                  <a:schemeClr val="tx1"/>
                </a:solidFill>
                <a:effectLst/>
                <a:latin typeface="+mn-lt"/>
                <a:ea typeface="+mn-ea"/>
                <a:cs typeface="+mn-cs"/>
              </a:rPr>
              <a:t>triplet loss</a:t>
            </a:r>
            <a:r>
              <a:rPr lang="zh-CN" altLang="en-US" sz="1200" b="0" i="0" kern="1200" dirty="0" smtClean="0">
                <a:solidFill>
                  <a:schemeClr val="tx1"/>
                </a:solidFill>
                <a:effectLst/>
                <a:latin typeface="+mn-lt"/>
                <a:ea typeface="+mn-ea"/>
                <a:cs typeface="+mn-cs"/>
              </a:rPr>
              <a:t>的目的就是通过学习，让</a:t>
            </a:r>
            <a:r>
              <a:rPr lang="en-US" altLang="zh-CN" sz="1200" b="0" i="0" kern="1200" dirty="0" err="1" smtClean="0">
                <a:solidFill>
                  <a:schemeClr val="tx1"/>
                </a:solidFill>
                <a:effectLst/>
                <a:latin typeface="+mn-lt"/>
                <a:ea typeface="+mn-ea"/>
                <a:cs typeface="+mn-cs"/>
              </a:rPr>
              <a:t>x_a</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x_p</a:t>
            </a:r>
            <a:r>
              <a:rPr lang="zh-CN" altLang="en-US" sz="1200" b="0" i="0" kern="1200" dirty="0" smtClean="0">
                <a:solidFill>
                  <a:schemeClr val="tx1"/>
                </a:solidFill>
                <a:effectLst/>
                <a:latin typeface="+mn-lt"/>
                <a:ea typeface="+mn-ea"/>
                <a:cs typeface="+mn-cs"/>
              </a:rPr>
              <a:t>特征表达之间的距离尽可能小，而</a:t>
            </a:r>
            <a:r>
              <a:rPr lang="en-US" altLang="zh-CN" sz="1200" b="0" i="0" kern="1200" dirty="0" err="1" smtClean="0">
                <a:solidFill>
                  <a:schemeClr val="tx1"/>
                </a:solidFill>
                <a:effectLst/>
                <a:latin typeface="+mn-lt"/>
                <a:ea typeface="+mn-ea"/>
                <a:cs typeface="+mn-cs"/>
              </a:rPr>
              <a:t>x_a</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x_n</a:t>
            </a:r>
            <a:r>
              <a:rPr lang="zh-CN" altLang="en-US" sz="1200" b="0" i="0" kern="1200" dirty="0" smtClean="0">
                <a:solidFill>
                  <a:schemeClr val="tx1"/>
                </a:solidFill>
                <a:effectLst/>
                <a:latin typeface="+mn-lt"/>
                <a:ea typeface="+mn-ea"/>
                <a:cs typeface="+mn-cs"/>
              </a:rPr>
              <a:t>的特征表达之间的距离尽可能大。我们通过调整两部分</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的权重，来使得模型拥有更好的预测结果。</a:t>
            </a:r>
            <a:endParaRPr lang="zh-CN" altLang="en-US" dirty="0" smtClean="0"/>
          </a:p>
        </p:txBody>
      </p:sp>
      <p:sp>
        <p:nvSpPr>
          <p:cNvPr id="4" name="灯片编号占位符 3"/>
          <p:cNvSpPr>
            <a:spLocks noGrp="1"/>
          </p:cNvSpPr>
          <p:nvPr>
            <p:ph type="sldNum" sz="quarter" idx="10"/>
          </p:nvPr>
        </p:nvSpPr>
        <p:spPr/>
        <p:txBody>
          <a:bodyPr/>
          <a:lstStyle/>
          <a:p>
            <a:fld id="{E2E824D4-8AB1-4098-9EF6-0DCB69238AFF}"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3783172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在第一个数据集上的表现，是否使用</a:t>
            </a:r>
            <a:r>
              <a:rPr lang="en-US" altLang="zh-CN" dirty="0" smtClean="0"/>
              <a:t>RGB</a:t>
            </a:r>
            <a:r>
              <a:rPr lang="zh-CN" altLang="en-US" dirty="0" smtClean="0"/>
              <a:t>特征</a:t>
            </a:r>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11</a:t>
            </a:fld>
            <a:endParaRPr lang="zh-CN" altLang="en-US"/>
          </a:p>
        </p:txBody>
      </p:sp>
    </p:spTree>
    <p:extLst>
      <p:ext uri="{BB962C8B-B14F-4D97-AF65-F5344CB8AC3E}">
        <p14:creationId xmlns:p14="http://schemas.microsoft.com/office/powerpoint/2010/main" val="2723270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在第一个数据集上的表现，是否使用</a:t>
            </a:r>
            <a:r>
              <a:rPr lang="en-US" altLang="zh-CN" dirty="0" smtClean="0"/>
              <a:t>RGB</a:t>
            </a:r>
            <a:r>
              <a:rPr lang="zh-CN" altLang="en-US" dirty="0" smtClean="0"/>
              <a:t>特征</a:t>
            </a:r>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12</a:t>
            </a:fld>
            <a:endParaRPr lang="zh-CN" altLang="en-US"/>
          </a:p>
        </p:txBody>
      </p:sp>
    </p:spTree>
    <p:extLst>
      <p:ext uri="{BB962C8B-B14F-4D97-AF65-F5344CB8AC3E}">
        <p14:creationId xmlns:p14="http://schemas.microsoft.com/office/powerpoint/2010/main" val="3708809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在第一个数据集上的表现，是否使用</a:t>
            </a:r>
            <a:r>
              <a:rPr lang="en-US" altLang="zh-CN" dirty="0" smtClean="0"/>
              <a:t>RGB</a:t>
            </a:r>
            <a:r>
              <a:rPr lang="zh-CN" altLang="en-US" dirty="0" smtClean="0"/>
              <a:t>特征</a:t>
            </a:r>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13</a:t>
            </a:fld>
            <a:endParaRPr lang="zh-CN" altLang="en-US"/>
          </a:p>
        </p:txBody>
      </p:sp>
    </p:spTree>
    <p:extLst>
      <p:ext uri="{BB962C8B-B14F-4D97-AF65-F5344CB8AC3E}">
        <p14:creationId xmlns:p14="http://schemas.microsoft.com/office/powerpoint/2010/main" val="3107635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在第一个数据集上使用</a:t>
            </a:r>
            <a:r>
              <a:rPr lang="en-US" altLang="zh-CN" dirty="0" err="1" smtClean="0"/>
              <a:t>kmeans</a:t>
            </a:r>
            <a:r>
              <a:rPr lang="en-US" altLang="zh-CN" dirty="0" smtClean="0"/>
              <a:t>  </a:t>
            </a:r>
            <a:r>
              <a:rPr lang="en-US" sz="1200" b="0" i="0" kern="1200" dirty="0" smtClean="0">
                <a:solidFill>
                  <a:schemeClr val="tx1"/>
                </a:solidFill>
                <a:effectLst/>
                <a:latin typeface="+mn-lt"/>
                <a:ea typeface="+mn-ea"/>
                <a:cs typeface="+mn-cs"/>
              </a:rPr>
              <a:t>139,709 features</a:t>
            </a:r>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14</a:t>
            </a:fld>
            <a:endParaRPr lang="zh-CN" altLang="en-US"/>
          </a:p>
        </p:txBody>
      </p:sp>
    </p:spTree>
    <p:extLst>
      <p:ext uri="{BB962C8B-B14F-4D97-AF65-F5344CB8AC3E}">
        <p14:creationId xmlns:p14="http://schemas.microsoft.com/office/powerpoint/2010/main" val="2461706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6BC55AE-27AD-4EE9-8728-F9A7F2ABE9FE}" type="datetimeFigureOut">
              <a:rPr lang="zh-CN" altLang="en-US" smtClean="0"/>
              <a:t>2017/12/14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98B26A-A8C9-4062-BA28-1222DE12298E}" type="slidenum">
              <a:rPr lang="zh-CN" altLang="en-US" smtClean="0"/>
              <a:t>‹#›</a:t>
            </a:fld>
            <a:endParaRPr lang="zh-CN" altLang="en-US"/>
          </a:p>
        </p:txBody>
      </p:sp>
    </p:spTree>
    <p:extLst>
      <p:ext uri="{BB962C8B-B14F-4D97-AF65-F5344CB8AC3E}">
        <p14:creationId xmlns:p14="http://schemas.microsoft.com/office/powerpoint/2010/main" val="1292294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6BC55AE-27AD-4EE9-8728-F9A7F2ABE9FE}" type="datetimeFigureOut">
              <a:rPr lang="zh-CN" altLang="en-US" smtClean="0"/>
              <a:t>2017/12/14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98B26A-A8C9-4062-BA28-1222DE12298E}" type="slidenum">
              <a:rPr lang="zh-CN" altLang="en-US" smtClean="0"/>
              <a:t>‹#›</a:t>
            </a:fld>
            <a:endParaRPr lang="zh-CN" altLang="en-US"/>
          </a:p>
        </p:txBody>
      </p:sp>
    </p:spTree>
    <p:extLst>
      <p:ext uri="{BB962C8B-B14F-4D97-AF65-F5344CB8AC3E}">
        <p14:creationId xmlns:p14="http://schemas.microsoft.com/office/powerpoint/2010/main" val="3018194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6BC55AE-27AD-4EE9-8728-F9A7F2ABE9FE}" type="datetimeFigureOut">
              <a:rPr lang="zh-CN" altLang="en-US" smtClean="0"/>
              <a:t>2017/12/14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98B26A-A8C9-4062-BA28-1222DE12298E}" type="slidenum">
              <a:rPr lang="zh-CN" altLang="en-US" smtClean="0"/>
              <a:t>‹#›</a:t>
            </a:fld>
            <a:endParaRPr lang="zh-CN" altLang="en-US"/>
          </a:p>
        </p:txBody>
      </p:sp>
    </p:spTree>
    <p:extLst>
      <p:ext uri="{BB962C8B-B14F-4D97-AF65-F5344CB8AC3E}">
        <p14:creationId xmlns:p14="http://schemas.microsoft.com/office/powerpoint/2010/main" val="459710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6BC55AE-27AD-4EE9-8728-F9A7F2ABE9FE}" type="datetimeFigureOut">
              <a:rPr lang="zh-CN" altLang="en-US" smtClean="0"/>
              <a:t>2017/12/14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98B26A-A8C9-4062-BA28-1222DE12298E}" type="slidenum">
              <a:rPr lang="zh-CN" altLang="en-US" smtClean="0"/>
              <a:t>‹#›</a:t>
            </a:fld>
            <a:endParaRPr lang="zh-CN" altLang="en-US"/>
          </a:p>
        </p:txBody>
      </p:sp>
    </p:spTree>
    <p:extLst>
      <p:ext uri="{BB962C8B-B14F-4D97-AF65-F5344CB8AC3E}">
        <p14:creationId xmlns:p14="http://schemas.microsoft.com/office/powerpoint/2010/main" val="62437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6BC55AE-27AD-4EE9-8728-F9A7F2ABE9FE}" type="datetimeFigureOut">
              <a:rPr lang="zh-CN" altLang="en-US" smtClean="0"/>
              <a:t>2017/12/14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98B26A-A8C9-4062-BA28-1222DE12298E}" type="slidenum">
              <a:rPr lang="zh-CN" altLang="en-US" smtClean="0"/>
              <a:t>‹#›</a:t>
            </a:fld>
            <a:endParaRPr lang="zh-CN" altLang="en-US"/>
          </a:p>
        </p:txBody>
      </p:sp>
    </p:spTree>
    <p:extLst>
      <p:ext uri="{BB962C8B-B14F-4D97-AF65-F5344CB8AC3E}">
        <p14:creationId xmlns:p14="http://schemas.microsoft.com/office/powerpoint/2010/main" val="3925178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6BC55AE-27AD-4EE9-8728-F9A7F2ABE9FE}" type="datetimeFigureOut">
              <a:rPr lang="zh-CN" altLang="en-US" smtClean="0"/>
              <a:t>2017/12/14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98B26A-A8C9-4062-BA28-1222DE12298E}" type="slidenum">
              <a:rPr lang="zh-CN" altLang="en-US" smtClean="0"/>
              <a:t>‹#›</a:t>
            </a:fld>
            <a:endParaRPr lang="zh-CN" altLang="en-US"/>
          </a:p>
        </p:txBody>
      </p:sp>
    </p:spTree>
    <p:extLst>
      <p:ext uri="{BB962C8B-B14F-4D97-AF65-F5344CB8AC3E}">
        <p14:creationId xmlns:p14="http://schemas.microsoft.com/office/powerpoint/2010/main" val="1205063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6BC55AE-27AD-4EE9-8728-F9A7F2ABE9FE}" type="datetimeFigureOut">
              <a:rPr lang="zh-CN" altLang="en-US" smtClean="0"/>
              <a:t>2017/12/14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98B26A-A8C9-4062-BA28-1222DE12298E}" type="slidenum">
              <a:rPr lang="zh-CN" altLang="en-US" smtClean="0"/>
              <a:t>‹#›</a:t>
            </a:fld>
            <a:endParaRPr lang="zh-CN" altLang="en-US"/>
          </a:p>
        </p:txBody>
      </p:sp>
    </p:spTree>
    <p:extLst>
      <p:ext uri="{BB962C8B-B14F-4D97-AF65-F5344CB8AC3E}">
        <p14:creationId xmlns:p14="http://schemas.microsoft.com/office/powerpoint/2010/main" val="999299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BC55AE-27AD-4EE9-8728-F9A7F2ABE9FE}" type="datetimeFigureOut">
              <a:rPr lang="zh-CN" altLang="en-US" smtClean="0"/>
              <a:t>2017/12/14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98B26A-A8C9-4062-BA28-1222DE12298E}" type="slidenum">
              <a:rPr lang="zh-CN" altLang="en-US" smtClean="0"/>
              <a:t>‹#›</a:t>
            </a:fld>
            <a:endParaRPr lang="zh-CN" altLang="en-US"/>
          </a:p>
        </p:txBody>
      </p:sp>
    </p:spTree>
    <p:extLst>
      <p:ext uri="{BB962C8B-B14F-4D97-AF65-F5344CB8AC3E}">
        <p14:creationId xmlns:p14="http://schemas.microsoft.com/office/powerpoint/2010/main" val="2734503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BC55AE-27AD-4EE9-8728-F9A7F2ABE9FE}" type="datetimeFigureOut">
              <a:rPr lang="zh-CN" altLang="en-US" smtClean="0"/>
              <a:t>2017/12/14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98B26A-A8C9-4062-BA28-1222DE12298E}" type="slidenum">
              <a:rPr lang="zh-CN" altLang="en-US" smtClean="0"/>
              <a:t>‹#›</a:t>
            </a:fld>
            <a:endParaRPr lang="zh-CN" altLang="en-US"/>
          </a:p>
        </p:txBody>
      </p:sp>
    </p:spTree>
    <p:extLst>
      <p:ext uri="{BB962C8B-B14F-4D97-AF65-F5344CB8AC3E}">
        <p14:creationId xmlns:p14="http://schemas.microsoft.com/office/powerpoint/2010/main" val="2703667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6BC55AE-27AD-4EE9-8728-F9A7F2ABE9FE}" type="datetimeFigureOut">
              <a:rPr lang="zh-CN" altLang="en-US" smtClean="0"/>
              <a:t>2017/12/14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98B26A-A8C9-4062-BA28-1222DE12298E}" type="slidenum">
              <a:rPr lang="zh-CN" altLang="en-US" smtClean="0"/>
              <a:t>‹#›</a:t>
            </a:fld>
            <a:endParaRPr lang="zh-CN" altLang="en-US"/>
          </a:p>
        </p:txBody>
      </p:sp>
    </p:spTree>
    <p:extLst>
      <p:ext uri="{BB962C8B-B14F-4D97-AF65-F5344CB8AC3E}">
        <p14:creationId xmlns:p14="http://schemas.microsoft.com/office/powerpoint/2010/main" val="565365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6BC55AE-27AD-4EE9-8728-F9A7F2ABE9FE}" type="datetimeFigureOut">
              <a:rPr lang="zh-CN" altLang="en-US" smtClean="0"/>
              <a:t>2017/12/14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98B26A-A8C9-4062-BA28-1222DE12298E}" type="slidenum">
              <a:rPr lang="zh-CN" altLang="en-US" smtClean="0"/>
              <a:t>‹#›</a:t>
            </a:fld>
            <a:endParaRPr lang="zh-CN" altLang="en-US"/>
          </a:p>
        </p:txBody>
      </p:sp>
    </p:spTree>
    <p:extLst>
      <p:ext uri="{BB962C8B-B14F-4D97-AF65-F5344CB8AC3E}">
        <p14:creationId xmlns:p14="http://schemas.microsoft.com/office/powerpoint/2010/main" val="1004600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BC55AE-27AD-4EE9-8728-F9A7F2ABE9FE}" type="datetimeFigureOut">
              <a:rPr lang="zh-CN" altLang="en-US" smtClean="0"/>
              <a:t>2017/12/14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98B26A-A8C9-4062-BA28-1222DE12298E}" type="slidenum">
              <a:rPr lang="zh-CN" altLang="en-US" smtClean="0"/>
              <a:t>‹#›</a:t>
            </a:fld>
            <a:endParaRPr lang="zh-CN" altLang="en-US"/>
          </a:p>
        </p:txBody>
      </p:sp>
    </p:spTree>
    <p:extLst>
      <p:ext uri="{BB962C8B-B14F-4D97-AF65-F5344CB8AC3E}">
        <p14:creationId xmlns:p14="http://schemas.microsoft.com/office/powerpoint/2010/main" val="3503059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3.jp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jpg"/><Relationship Id="rId4" Type="http://schemas.openxmlformats.org/officeDocument/2006/relationships/image" Target="../media/image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pic>
        <p:nvPicPr>
          <p:cNvPr id="5" name="图片 4"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4" cstate="print">
            <a:extLst>
              <a:ext uri="{28A0092B-C50C-407E-A947-70E740481C1C}">
                <a14:useLocalDpi xmlns:a14="http://schemas.microsoft.com/office/drawing/2010/main" val="0"/>
              </a:ext>
            </a:extLst>
          </a:blip>
          <a:srcRect t="80400"/>
          <a:stretch/>
        </p:blipFill>
        <p:spPr>
          <a:xfrm>
            <a:off x="0" y="5513832"/>
            <a:ext cx="12192000" cy="1344168"/>
          </a:xfrm>
          <a:prstGeom prst="rect">
            <a:avLst/>
          </a:prstGeom>
        </p:spPr>
      </p:pic>
      <p:sp>
        <p:nvSpPr>
          <p:cNvPr id="6" name="圆角矩形 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3736757" y="-1009933"/>
            <a:ext cx="4779446" cy="4776716"/>
          </a:xfrm>
          <a:prstGeom prst="roundRect">
            <a:avLst>
              <a:gd name="adj" fmla="val 11174"/>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3736757" y="5072756"/>
            <a:ext cx="4779446" cy="2739788"/>
          </a:xfrm>
          <a:prstGeom prst="roundRect">
            <a:avLst>
              <a:gd name="adj" fmla="val 11174"/>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2000" b="1" dirty="0" smtClean="0"/>
              <a:t> </a:t>
            </a:r>
            <a:r>
              <a:rPr lang="zh-CN" altLang="en-US" sz="2000" b="1" dirty="0" smtClean="0"/>
              <a:t>  小组组员：                </a:t>
            </a:r>
            <a:endParaRPr lang="en-US" altLang="zh-CN" sz="2000" b="1" dirty="0" smtClean="0"/>
          </a:p>
          <a:p>
            <a:pPr algn="ctr"/>
            <a:r>
              <a:rPr lang="en-US" altLang="zh-CN" sz="2000" b="1" dirty="0" smtClean="0"/>
              <a:t>i</a:t>
            </a:r>
            <a:r>
              <a:rPr lang="en-US" altLang="zh-CN" sz="2000" b="1" dirty="0" smtClean="0"/>
              <a:t>hciah (Coding)</a:t>
            </a:r>
          </a:p>
          <a:p>
            <a:pPr algn="ctr"/>
            <a:r>
              <a:rPr lang="en-US" altLang="zh-CN" sz="2000" b="1" dirty="0" err="1" smtClean="0"/>
              <a:t>Icecode</a:t>
            </a:r>
            <a:r>
              <a:rPr lang="en-US" altLang="zh-CN" sz="2000" b="1" dirty="0" smtClean="0"/>
              <a:t> (Experiment)</a:t>
            </a:r>
          </a:p>
          <a:p>
            <a:pPr algn="ctr"/>
            <a:r>
              <a:rPr lang="en-US" altLang="zh-CN" sz="2000" b="1" dirty="0" err="1" smtClean="0"/>
              <a:t>LetheRiver</a:t>
            </a:r>
            <a:r>
              <a:rPr lang="en-US" altLang="zh-CN" sz="2000" b="1" dirty="0" smtClean="0"/>
              <a:t> (PPT)</a:t>
            </a:r>
            <a:endParaRPr lang="en-US" altLang="zh-CN" sz="2000" b="1" dirty="0" smtClean="0"/>
          </a:p>
        </p:txBody>
      </p:sp>
      <p:sp>
        <p:nvSpPr>
          <p:cNvPr id="8" name="矩形 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261284" y="5770417"/>
            <a:ext cx="304892" cy="830997"/>
          </a:xfrm>
          <a:prstGeom prst="rect">
            <a:avLst/>
          </a:prstGeom>
        </p:spPr>
        <p:txBody>
          <a:bodyPr wrap="none">
            <a:spAutoFit/>
          </a:bodyPr>
          <a:lstStyle/>
          <a:p>
            <a:r>
              <a:rPr lang="en-US" altLang="zh-CN" sz="4800" b="1" spc="-150" dirty="0" smtClean="0">
                <a:solidFill>
                  <a:schemeClr val="bg1"/>
                </a:solidFill>
                <a:ea typeface="Microsoft YaHei UI" panose="020B0503020204020204" pitchFamily="34" charset="-122"/>
                <a:cs typeface="Meiryo UI" panose="020B0604030504040204" pitchFamily="34" charset="-128"/>
              </a:rPr>
              <a:t> </a:t>
            </a:r>
            <a:endParaRPr lang="zh-CN" altLang="en-US" sz="4800" b="1" dirty="0">
              <a:solidFill>
                <a:schemeClr val="bg1"/>
              </a:solidFill>
            </a:endParaRPr>
          </a:p>
        </p:txBody>
      </p:sp>
      <p:sp>
        <p:nvSpPr>
          <p:cNvPr id="11" name="矩形 1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294491" y="1345880"/>
            <a:ext cx="1663982" cy="769441"/>
          </a:xfrm>
          <a:prstGeom prst="rect">
            <a:avLst/>
          </a:prstGeom>
        </p:spPr>
        <p:txBody>
          <a:bodyPr wrap="none">
            <a:spAutoFit/>
          </a:bodyPr>
          <a:lstStyle/>
          <a:p>
            <a:pPr algn="ctr"/>
            <a:r>
              <a:rPr lang="en-US" altLang="zh-CN" sz="4400" b="1" spc="-150" dirty="0" smtClean="0">
                <a:solidFill>
                  <a:schemeClr val="bg1"/>
                </a:solidFill>
                <a:ea typeface="Microsoft YaHei UI" panose="020B0503020204020204" pitchFamily="34" charset="-122"/>
                <a:cs typeface="Meiryo UI" panose="020B0604030504040204" pitchFamily="34" charset="-128"/>
              </a:rPr>
              <a:t>Report</a:t>
            </a:r>
            <a:endParaRPr lang="zh-CN" altLang="en-US" sz="4400" b="1" dirty="0">
              <a:solidFill>
                <a:schemeClr val="bg1"/>
              </a:solidFill>
            </a:endParaRPr>
          </a:p>
        </p:txBody>
      </p:sp>
      <p:sp>
        <p:nvSpPr>
          <p:cNvPr id="12" name="TextBox 6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txBox="1"/>
          <p:nvPr/>
        </p:nvSpPr>
        <p:spPr>
          <a:xfrm>
            <a:off x="4383871" y="2284281"/>
            <a:ext cx="3457922" cy="707886"/>
          </a:xfrm>
          <a:prstGeom prst="rect">
            <a:avLst/>
          </a:prstGeom>
          <a:noFill/>
          <a:effectLst/>
        </p:spPr>
        <p:txBody>
          <a:bodyPr wrap="square" rtlCol="0">
            <a:spAutoFit/>
          </a:bodyPr>
          <a:lstStyle/>
          <a:p>
            <a:pPr algn="ctr"/>
            <a:r>
              <a:rPr lang="zh-CN" altLang="en-US" sz="2000" b="1" dirty="0">
                <a:solidFill>
                  <a:schemeClr val="bg1"/>
                </a:solidFill>
                <a:ea typeface="Microsoft JhengHei Light" panose="020B0304030504040204" pitchFamily="34" charset="-120"/>
                <a:cs typeface="Helvetica" panose="020B0604020202020204" pitchFamily="34" charset="0"/>
              </a:rPr>
              <a:t>使用深度特征的</a:t>
            </a:r>
            <a:r>
              <a:rPr lang="zh-CN" altLang="en-US" sz="2000" b="1" dirty="0" smtClean="0">
                <a:solidFill>
                  <a:schemeClr val="bg1"/>
                </a:solidFill>
                <a:ea typeface="Microsoft JhengHei Light" panose="020B0304030504040204" pitchFamily="34" charset="-120"/>
                <a:cs typeface="Helvetica" panose="020B0604020202020204" pitchFamily="34" charset="0"/>
              </a:rPr>
              <a:t>基于图像内容</a:t>
            </a:r>
            <a:r>
              <a:rPr lang="zh-CN" altLang="en-US" sz="2000" b="1" dirty="0">
                <a:solidFill>
                  <a:schemeClr val="bg1"/>
                </a:solidFill>
                <a:ea typeface="Microsoft JhengHei Light" panose="020B0304030504040204" pitchFamily="34" charset="-120"/>
                <a:cs typeface="Helvetica" panose="020B0604020202020204" pitchFamily="34" charset="0"/>
              </a:rPr>
              <a:t>的服装图像检索</a:t>
            </a:r>
            <a:endParaRPr lang="en-US" altLang="zh-CN" sz="2000" b="1" dirty="0">
              <a:solidFill>
                <a:schemeClr val="bg1"/>
              </a:solidFill>
              <a:ea typeface="Microsoft JhengHei Light" panose="020B0304030504040204" pitchFamily="34" charset="-120"/>
              <a:cs typeface="Helvetica" panose="020B0604020202020204" pitchFamily="34" charset="0"/>
            </a:endParaRPr>
          </a:p>
        </p:txBody>
      </p:sp>
      <p:sp>
        <p:nvSpPr>
          <p:cNvPr id="13" name="矩形 1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989745" y="187058"/>
            <a:ext cx="2185214" cy="1323439"/>
          </a:xfrm>
          <a:prstGeom prst="rect">
            <a:avLst/>
          </a:prstGeom>
        </p:spPr>
        <p:txBody>
          <a:bodyPr wrap="none">
            <a:spAutoFit/>
          </a:bodyPr>
          <a:lstStyle/>
          <a:p>
            <a:r>
              <a:rPr lang="en-US" altLang="zh-CN" sz="8000" b="1" spc="-150" dirty="0" smtClean="0">
                <a:solidFill>
                  <a:schemeClr val="bg1"/>
                </a:solidFill>
                <a:ea typeface="Microsoft YaHei UI" panose="020B0503020204020204" pitchFamily="34" charset="-122"/>
                <a:cs typeface="Meiryo UI" panose="020B0604030504040204" pitchFamily="34" charset="-128"/>
              </a:rPr>
              <a:t>2017</a:t>
            </a:r>
            <a:endParaRPr lang="zh-CN" altLang="en-US" sz="8000" b="1" dirty="0">
              <a:solidFill>
                <a:schemeClr val="bg1"/>
              </a:solidFill>
            </a:endParaRP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Tree>
    <p:extLst>
      <p:ext uri="{BB962C8B-B14F-4D97-AF65-F5344CB8AC3E}">
        <p14:creationId xmlns:p14="http://schemas.microsoft.com/office/powerpoint/2010/main" val="9723608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pic>
        <p:nvPicPr>
          <p:cNvPr id="6" name="图片 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3" cstate="print">
            <a:extLst>
              <a:ext uri="{28A0092B-C50C-407E-A947-70E740481C1C}">
                <a14:useLocalDpi xmlns:a14="http://schemas.microsoft.com/office/drawing/2010/main" val="0"/>
              </a:ext>
            </a:extLst>
          </a:blip>
          <a:srcRect l="1" t="28217" r="-29" b="26945"/>
          <a:stretch/>
        </p:blipFill>
        <p:spPr>
          <a:xfrm>
            <a:off x="0" y="1935126"/>
            <a:ext cx="12195544" cy="3075024"/>
          </a:xfrm>
          <a:prstGeom prst="rect">
            <a:avLst/>
          </a:prstGeom>
        </p:spPr>
      </p:pic>
      <p:sp>
        <p:nvSpPr>
          <p:cNvPr id="7" name="圆角矩形 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668263" y="-1047043"/>
            <a:ext cx="2988254" cy="3962381"/>
          </a:xfrm>
          <a:prstGeom prst="roundRect">
            <a:avLst>
              <a:gd name="adj" fmla="val 12431"/>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p>
          <a:p>
            <a:pPr algn="ctr"/>
            <a:endParaRPr lang="en-US" altLang="zh-CN" sz="3600" dirty="0"/>
          </a:p>
          <a:p>
            <a:pPr algn="ctr"/>
            <a:r>
              <a:rPr lang="en-US" altLang="zh-CN" sz="5400" dirty="0"/>
              <a:t>PART</a:t>
            </a:r>
            <a:r>
              <a:rPr lang="en-US" altLang="zh-CN" sz="3600" dirty="0"/>
              <a:t> </a:t>
            </a:r>
          </a:p>
          <a:p>
            <a:pPr algn="ctr"/>
            <a:r>
              <a:rPr lang="en-US" altLang="zh-CN" sz="11500" dirty="0"/>
              <a:t>04</a:t>
            </a:r>
          </a:p>
        </p:txBody>
      </p:sp>
      <p:sp>
        <p:nvSpPr>
          <p:cNvPr id="9" name="矩形 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2865093" y="3478989"/>
            <a:ext cx="6594593"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smtClean="0">
                <a:solidFill>
                  <a:schemeClr val="bg1"/>
                </a:solidFill>
                <a:ea typeface="Microsoft YaHei UI" panose="020B0503020204020204" pitchFamily="34" charset="-122"/>
              </a:rPr>
              <a:t>实验结果</a:t>
            </a:r>
            <a:endParaRPr lang="zh-CN" altLang="en-US" sz="6000" dirty="0">
              <a:solidFill>
                <a:schemeClr val="bg1"/>
              </a:solidFill>
              <a:ea typeface="Microsoft YaHei UI" panose="020B0503020204020204" pitchFamily="34" charset="-122"/>
            </a:endParaRP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Tree>
    <p:extLst>
      <p:ext uri="{BB962C8B-B14F-4D97-AF65-F5344CB8AC3E}">
        <p14:creationId xmlns:p14="http://schemas.microsoft.com/office/powerpoint/2010/main" val="202327404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28" name="圆角矩形 2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59854" y="360913"/>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04</a:t>
            </a:r>
            <a:endParaRPr lang="zh-CN" altLang="en-US" sz="2400" b="1" dirty="0"/>
          </a:p>
        </p:txBody>
      </p:sp>
      <p:sp>
        <p:nvSpPr>
          <p:cNvPr id="30" name="矩形 29"/>
          <p:cNvSpPr/>
          <p:nvPr/>
        </p:nvSpPr>
        <p:spPr>
          <a:xfrm>
            <a:off x="1295872" y="325725"/>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实验结果</a:t>
            </a:r>
            <a:endParaRPr lang="zh-CN" altLang="en-US" sz="2400" dirty="0">
              <a:solidFill>
                <a:schemeClr val="tx1">
                  <a:lumMod val="75000"/>
                  <a:lumOff val="25000"/>
                </a:schemeClr>
              </a:solidFill>
              <a:ea typeface="Microsoft YaHei UI" panose="020B0503020204020204" pitchFamily="34" charset="-122"/>
            </a:endParaRP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t="26701" r="3968" b="32684"/>
          <a:stretch/>
        </p:blipFill>
        <p:spPr>
          <a:xfrm>
            <a:off x="446261" y="1939479"/>
            <a:ext cx="11339872" cy="1905326"/>
          </a:xfrm>
          <a:prstGeom prst="rect">
            <a:avLst/>
          </a:prstGeom>
        </p:spPr>
      </p:pic>
      <p:sp>
        <p:nvSpPr>
          <p:cNvPr id="7" name="矩形 6"/>
          <p:cNvSpPr/>
          <p:nvPr/>
        </p:nvSpPr>
        <p:spPr>
          <a:xfrm>
            <a:off x="1210718" y="1348638"/>
            <a:ext cx="2155170" cy="338554"/>
          </a:xfrm>
          <a:prstGeom prst="rect">
            <a:avLst/>
          </a:prstGeom>
          <a:noFill/>
        </p:spPr>
        <p:txBody>
          <a:bodyPr wrap="square" lIns="91440" tIns="45720" rIns="91440" bIns="45720">
            <a:spAutoFit/>
          </a:bodyPr>
          <a:lstStyle/>
          <a:p>
            <a:pPr algn="ctr"/>
            <a:r>
              <a:rPr lang="zh-CN" altLang="en-US" sz="1600" b="0" cap="none" spc="0" dirty="0" smtClean="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仅使用</a:t>
            </a:r>
            <a:r>
              <a:rPr lang="en-US" altLang="zh-CN" sz="1600" b="0" cap="none" spc="0" dirty="0" smtClean="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Deep Feature</a:t>
            </a:r>
            <a:endParaRPr lang="zh-CN" altLang="en-US" sz="1600" b="0" cap="none" spc="0" dirty="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6812142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28" name="圆角矩形 2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59854" y="360913"/>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04</a:t>
            </a:r>
            <a:endParaRPr lang="zh-CN" altLang="en-US" sz="2400" b="1" dirty="0"/>
          </a:p>
        </p:txBody>
      </p:sp>
      <p:sp>
        <p:nvSpPr>
          <p:cNvPr id="30" name="矩形 29"/>
          <p:cNvSpPr/>
          <p:nvPr/>
        </p:nvSpPr>
        <p:spPr>
          <a:xfrm>
            <a:off x="1295872" y="325725"/>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实验结果</a:t>
            </a:r>
            <a:endParaRPr lang="zh-CN" altLang="en-US" sz="2400" dirty="0">
              <a:solidFill>
                <a:schemeClr val="tx1">
                  <a:lumMod val="75000"/>
                  <a:lumOff val="25000"/>
                </a:schemeClr>
              </a:solidFill>
              <a:ea typeface="Microsoft YaHei UI" panose="020B0503020204020204" pitchFamily="34" charset="-122"/>
            </a:endParaRP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7" name="矩形 6"/>
          <p:cNvSpPr/>
          <p:nvPr/>
        </p:nvSpPr>
        <p:spPr>
          <a:xfrm>
            <a:off x="786389" y="1406000"/>
            <a:ext cx="2155170" cy="338554"/>
          </a:xfrm>
          <a:prstGeom prst="rect">
            <a:avLst/>
          </a:prstGeom>
          <a:noFill/>
        </p:spPr>
        <p:txBody>
          <a:bodyPr wrap="square" lIns="91440" tIns="45720" rIns="91440" bIns="45720">
            <a:spAutoFit/>
          </a:bodyPr>
          <a:lstStyle/>
          <a:p>
            <a:pPr algn="ctr"/>
            <a:r>
              <a:rPr lang="zh-CN" altLang="en-US" sz="1600" b="0" cap="none" spc="0" dirty="0" smtClean="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仅使用</a:t>
            </a:r>
            <a:r>
              <a:rPr lang="en-US" altLang="zh-CN" sz="1600" b="0" cap="none" spc="0" dirty="0" smtClean="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Color Feature</a:t>
            </a:r>
            <a:endParaRPr lang="zh-CN" altLang="en-US" sz="1600" b="0" cap="none" spc="0" dirty="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endParaRPr>
          </a:p>
        </p:txBody>
      </p:sp>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t="18815" r="5021" b="36681"/>
          <a:stretch/>
        </p:blipFill>
        <p:spPr>
          <a:xfrm>
            <a:off x="508890" y="3966851"/>
            <a:ext cx="11276959" cy="1812395"/>
          </a:xfrm>
          <a:prstGeom prst="rect">
            <a:avLst/>
          </a:prstGeom>
        </p:spPr>
      </p:pic>
      <p:pic>
        <p:nvPicPr>
          <p:cNvPr id="3" name="图片 2"/>
          <p:cNvPicPr>
            <a:picLocks noChangeAspect="1"/>
          </p:cNvPicPr>
          <p:nvPr/>
        </p:nvPicPr>
        <p:blipFill rotWithShape="1">
          <a:blip r:embed="rId5">
            <a:extLst>
              <a:ext uri="{28A0092B-C50C-407E-A947-70E740481C1C}">
                <a14:useLocalDpi xmlns:a14="http://schemas.microsoft.com/office/drawing/2010/main" val="0"/>
              </a:ext>
            </a:extLst>
          </a:blip>
          <a:srcRect l="686" t="14850" r="5918" b="43090"/>
          <a:stretch/>
        </p:blipFill>
        <p:spPr>
          <a:xfrm>
            <a:off x="446261" y="1939478"/>
            <a:ext cx="11339587" cy="1718121"/>
          </a:xfrm>
          <a:prstGeom prst="rect">
            <a:avLst/>
          </a:prstGeom>
        </p:spPr>
      </p:pic>
      <p:sp>
        <p:nvSpPr>
          <p:cNvPr id="11" name="矩形 10"/>
          <p:cNvSpPr/>
          <p:nvPr/>
        </p:nvSpPr>
        <p:spPr>
          <a:xfrm>
            <a:off x="6795977" y="6041329"/>
            <a:ext cx="4989871" cy="338554"/>
          </a:xfrm>
          <a:prstGeom prst="rect">
            <a:avLst/>
          </a:prstGeom>
          <a:noFill/>
        </p:spPr>
        <p:txBody>
          <a:bodyPr wrap="square" lIns="91440" tIns="45720" rIns="91440" bIns="45720">
            <a:spAutoFit/>
          </a:bodyPr>
          <a:lstStyle/>
          <a:p>
            <a:pPr algn="ctr"/>
            <a:r>
              <a:rPr lang="en-US" altLang="zh-CN" sz="1600" b="0" cap="none" spc="0" dirty="0" smtClean="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Color Feature</a:t>
            </a:r>
            <a:r>
              <a:rPr lang="zh-CN" altLang="en-US" sz="1600" b="0" cap="none" spc="0" dirty="0" smtClean="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具有可解释性，可用来寻找指定的颜色</a:t>
            </a:r>
            <a:endParaRPr lang="zh-CN" altLang="en-US" sz="1600" b="0" cap="none" spc="0" dirty="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42137315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28" name="圆角矩形 2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59854" y="360913"/>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04</a:t>
            </a:r>
            <a:endParaRPr lang="zh-CN" altLang="en-US" sz="2400" b="1" dirty="0"/>
          </a:p>
        </p:txBody>
      </p:sp>
      <p:sp>
        <p:nvSpPr>
          <p:cNvPr id="30" name="矩形 29"/>
          <p:cNvSpPr/>
          <p:nvPr/>
        </p:nvSpPr>
        <p:spPr>
          <a:xfrm>
            <a:off x="1295872" y="325725"/>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实验结果</a:t>
            </a:r>
            <a:endParaRPr lang="zh-CN" altLang="en-US" sz="2400" dirty="0">
              <a:solidFill>
                <a:schemeClr val="tx1">
                  <a:lumMod val="75000"/>
                  <a:lumOff val="25000"/>
                </a:schemeClr>
              </a:solidFill>
              <a:ea typeface="Microsoft YaHei UI" panose="020B0503020204020204" pitchFamily="34" charset="-122"/>
            </a:endParaRP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7" name="矩形 6"/>
          <p:cNvSpPr/>
          <p:nvPr/>
        </p:nvSpPr>
        <p:spPr>
          <a:xfrm>
            <a:off x="690887" y="1461372"/>
            <a:ext cx="4638937" cy="338554"/>
          </a:xfrm>
          <a:prstGeom prst="rect">
            <a:avLst/>
          </a:prstGeom>
          <a:noFill/>
        </p:spPr>
        <p:txBody>
          <a:bodyPr wrap="square" lIns="91440" tIns="45720" rIns="91440" bIns="45720">
            <a:spAutoFit/>
          </a:bodyPr>
          <a:lstStyle/>
          <a:p>
            <a:pPr algn="ctr"/>
            <a:r>
              <a:rPr lang="en-US" altLang="zh-CN" sz="1600" b="0" cap="none" spc="0" dirty="0" smtClean="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Deep Feature + Weighted-Color Feature</a:t>
            </a:r>
            <a:endParaRPr lang="zh-CN" altLang="en-US" sz="1600" b="0" cap="none" spc="0" dirty="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endParaRPr>
          </a:p>
        </p:txBody>
      </p:sp>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t="18830" r="7438" b="40352"/>
          <a:stretch/>
        </p:blipFill>
        <p:spPr>
          <a:xfrm>
            <a:off x="780089" y="2127347"/>
            <a:ext cx="10887542" cy="1751381"/>
          </a:xfrm>
          <a:prstGeom prst="rect">
            <a:avLst/>
          </a:prstGeom>
        </p:spPr>
      </p:pic>
    </p:spTree>
    <p:extLst>
      <p:ext uri="{BB962C8B-B14F-4D97-AF65-F5344CB8AC3E}">
        <p14:creationId xmlns:p14="http://schemas.microsoft.com/office/powerpoint/2010/main" val="19066750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28" name="圆角矩形 2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59854" y="360913"/>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rPr>
              <a:t>04</a:t>
            </a:r>
            <a:endParaRPr lang="zh-CN" altLang="en-US" sz="2400" b="1" dirty="0">
              <a:solidFill>
                <a:prstClr val="white"/>
              </a:solidFill>
            </a:endParaRPr>
          </a:p>
        </p:txBody>
      </p:sp>
      <p:sp>
        <p:nvSpPr>
          <p:cNvPr id="30" name="矩形 29"/>
          <p:cNvSpPr/>
          <p:nvPr/>
        </p:nvSpPr>
        <p:spPr>
          <a:xfrm>
            <a:off x="1295872" y="325725"/>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实验结果</a:t>
            </a:r>
            <a:endParaRPr lang="zh-CN" altLang="en-US" sz="2400" dirty="0">
              <a:solidFill>
                <a:prstClr val="black">
                  <a:lumMod val="75000"/>
                  <a:lumOff val="25000"/>
                </a:prstClr>
              </a:solidFill>
              <a:ea typeface="Microsoft YaHei UI" panose="020B0503020204020204" pitchFamily="34" charset="-122"/>
            </a:endParaRP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solidFill>
                  <a:prstClr val="black"/>
                </a:solidFill>
              </a:rPr>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solidFill>
                <a:prstClr val="black"/>
              </a:solidFill>
            </a:endParaRPr>
          </a:p>
        </p:txBody>
      </p: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2455" t="26588" r="6126" b="38238"/>
          <a:stretch/>
        </p:blipFill>
        <p:spPr>
          <a:xfrm>
            <a:off x="474396" y="1187614"/>
            <a:ext cx="6581955" cy="1006849"/>
          </a:xfrm>
          <a:prstGeom prst="rect">
            <a:avLst/>
          </a:prstGeom>
        </p:spPr>
      </p:pic>
      <p:sp>
        <p:nvSpPr>
          <p:cNvPr id="4" name="矩形 3"/>
          <p:cNvSpPr/>
          <p:nvPr/>
        </p:nvSpPr>
        <p:spPr>
          <a:xfrm>
            <a:off x="4741709" y="796528"/>
            <a:ext cx="2101858" cy="338554"/>
          </a:xfrm>
          <a:prstGeom prst="rect">
            <a:avLst/>
          </a:prstGeom>
          <a:noFill/>
        </p:spPr>
        <p:txBody>
          <a:bodyPr wrap="none" lIns="91440" tIns="45720" rIns="91440" bIns="45720">
            <a:spAutoFit/>
          </a:bodyPr>
          <a:lstStyle/>
          <a:p>
            <a:pPr algn="ctr"/>
            <a:r>
              <a:rPr lang="zh-CN" altLang="en-US" sz="1600" b="0" cap="none" spc="0" dirty="0" smtClean="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不使用</a:t>
            </a:r>
            <a:r>
              <a:rPr lang="en-US" altLang="zh-CN" sz="1600" b="0" cap="none" spc="0" dirty="0" smtClean="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k-means 0.432s</a:t>
            </a:r>
            <a:endParaRPr lang="zh-CN" altLang="en-US" sz="1600" b="0" cap="none" spc="0" dirty="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endParaRPr>
          </a:p>
        </p:txBody>
      </p:sp>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4308" t="25458" r="6859" b="37906"/>
          <a:stretch/>
        </p:blipFill>
        <p:spPr>
          <a:xfrm>
            <a:off x="474395" y="2595782"/>
            <a:ext cx="6581955" cy="1017917"/>
          </a:xfrm>
          <a:prstGeom prst="rect">
            <a:avLst/>
          </a:prstGeom>
        </p:spPr>
      </p:pic>
      <p:sp>
        <p:nvSpPr>
          <p:cNvPr id="14" name="矩形 13"/>
          <p:cNvSpPr/>
          <p:nvPr/>
        </p:nvSpPr>
        <p:spPr>
          <a:xfrm>
            <a:off x="4764453" y="2197258"/>
            <a:ext cx="1856598" cy="338554"/>
          </a:xfrm>
          <a:prstGeom prst="rect">
            <a:avLst/>
          </a:prstGeom>
          <a:noFill/>
        </p:spPr>
        <p:txBody>
          <a:bodyPr wrap="none" lIns="91440" tIns="45720" rIns="91440" bIns="45720">
            <a:spAutoFit/>
          </a:bodyPr>
          <a:lstStyle/>
          <a:p>
            <a:pPr algn="ctr"/>
            <a:r>
              <a:rPr lang="en-US" altLang="zh-CN" sz="1600" b="0" cap="none" spc="0" dirty="0" smtClean="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k-means 20</a:t>
            </a:r>
            <a:r>
              <a:rPr lang="zh-CN" altLang="en-US" sz="1600" b="0" cap="none" spc="0" dirty="0" smtClean="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类</a:t>
            </a:r>
            <a:r>
              <a:rPr lang="en-US" altLang="zh-CN" sz="1600" b="0" cap="none" spc="0" dirty="0" smtClean="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 0.052s</a:t>
            </a:r>
            <a:endParaRPr lang="zh-CN" altLang="en-US" sz="1600" b="0" cap="none" spc="0" dirty="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endParaRPr>
          </a:p>
        </p:txBody>
      </p:sp>
      <p:pic>
        <p:nvPicPr>
          <p:cNvPr id="11" name="图片 10"/>
          <p:cNvPicPr>
            <a:picLocks noChangeAspect="1"/>
          </p:cNvPicPr>
          <p:nvPr/>
        </p:nvPicPr>
        <p:blipFill rotWithShape="1">
          <a:blip r:embed="rId6">
            <a:extLst>
              <a:ext uri="{28A0092B-C50C-407E-A947-70E740481C1C}">
                <a14:useLocalDpi xmlns:a14="http://schemas.microsoft.com/office/drawing/2010/main" val="0"/>
              </a:ext>
            </a:extLst>
          </a:blip>
          <a:srcRect l="1801" t="23242" r="4117" b="36704"/>
          <a:stretch/>
        </p:blipFill>
        <p:spPr>
          <a:xfrm>
            <a:off x="474396" y="3961105"/>
            <a:ext cx="6581955" cy="1067992"/>
          </a:xfrm>
          <a:prstGeom prst="rect">
            <a:avLst/>
          </a:prstGeom>
        </p:spPr>
      </p:pic>
      <p:sp>
        <p:nvSpPr>
          <p:cNvPr id="17" name="矩形 16"/>
          <p:cNvSpPr/>
          <p:nvPr/>
        </p:nvSpPr>
        <p:spPr>
          <a:xfrm>
            <a:off x="4720420" y="3591485"/>
            <a:ext cx="1856598" cy="338554"/>
          </a:xfrm>
          <a:prstGeom prst="rect">
            <a:avLst/>
          </a:prstGeom>
          <a:noFill/>
        </p:spPr>
        <p:txBody>
          <a:bodyPr wrap="none" lIns="91440" tIns="45720" rIns="91440" bIns="45720">
            <a:spAutoFit/>
          </a:bodyPr>
          <a:lstStyle/>
          <a:p>
            <a:pPr algn="ctr"/>
            <a:r>
              <a:rPr lang="en-US" altLang="zh-CN" sz="1600" b="0" cap="none" spc="0" dirty="0" smtClean="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k-means 50</a:t>
            </a:r>
            <a:r>
              <a:rPr lang="zh-CN" altLang="en-US" sz="1600" b="0" cap="none" spc="0" dirty="0" smtClean="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类</a:t>
            </a:r>
            <a:r>
              <a:rPr lang="en-US" altLang="zh-CN" sz="1600" b="0" cap="none" spc="0" dirty="0" smtClean="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 0.033s</a:t>
            </a:r>
            <a:endParaRPr lang="zh-CN" altLang="en-US" sz="1600" b="0" cap="none" spc="0" dirty="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endParaRPr>
          </a:p>
        </p:txBody>
      </p:sp>
      <p:pic>
        <p:nvPicPr>
          <p:cNvPr id="12" name="图片 11"/>
          <p:cNvPicPr>
            <a:picLocks noChangeAspect="1"/>
          </p:cNvPicPr>
          <p:nvPr/>
        </p:nvPicPr>
        <p:blipFill rotWithShape="1">
          <a:blip r:embed="rId7">
            <a:extLst>
              <a:ext uri="{28A0092B-C50C-407E-A947-70E740481C1C}">
                <a14:useLocalDpi xmlns:a14="http://schemas.microsoft.com/office/drawing/2010/main" val="0"/>
              </a:ext>
            </a:extLst>
          </a:blip>
          <a:srcRect l="1286" t="15548" r="2745" b="36536"/>
          <a:stretch/>
        </p:blipFill>
        <p:spPr>
          <a:xfrm>
            <a:off x="474788" y="5326163"/>
            <a:ext cx="6581563" cy="1035170"/>
          </a:xfrm>
          <a:prstGeom prst="rect">
            <a:avLst/>
          </a:prstGeom>
        </p:spPr>
      </p:pic>
      <p:sp>
        <p:nvSpPr>
          <p:cNvPr id="19" name="矩形 18"/>
          <p:cNvSpPr/>
          <p:nvPr/>
        </p:nvSpPr>
        <p:spPr>
          <a:xfrm>
            <a:off x="4716363" y="5027076"/>
            <a:ext cx="1952779" cy="338554"/>
          </a:xfrm>
          <a:prstGeom prst="rect">
            <a:avLst/>
          </a:prstGeom>
          <a:noFill/>
        </p:spPr>
        <p:txBody>
          <a:bodyPr wrap="none" lIns="91440" tIns="45720" rIns="91440" bIns="45720">
            <a:spAutoFit/>
          </a:bodyPr>
          <a:lstStyle/>
          <a:p>
            <a:pPr algn="ctr"/>
            <a:r>
              <a:rPr lang="en-US" altLang="zh-CN" sz="1600" b="0" cap="none" spc="0" dirty="0" smtClean="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k-means 100</a:t>
            </a:r>
            <a:r>
              <a:rPr lang="zh-CN" altLang="en-US" sz="1600" b="0" cap="none" spc="0" dirty="0" smtClean="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类</a:t>
            </a:r>
            <a:r>
              <a:rPr lang="en-US" altLang="zh-CN" sz="1600" b="0" cap="none" spc="0" dirty="0" smtClean="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rPr>
              <a:t> 0.025s</a:t>
            </a:r>
            <a:endParaRPr lang="zh-CN" altLang="en-US" sz="1600" b="0" cap="none" spc="0" dirty="0">
              <a:ln w="0"/>
              <a:solidFill>
                <a:schemeClr val="tx1"/>
              </a:solidFill>
              <a:effectLst>
                <a:outerShdw blurRad="38100" dist="19050" dir="2700000" algn="tl" rotWithShape="0">
                  <a:schemeClr val="dk1">
                    <a:alpha val="40000"/>
                  </a:schemeClr>
                </a:outerShdw>
              </a:effectLst>
              <a:latin typeface="华文仿宋" panose="02010600040101010101" pitchFamily="2" charset="-122"/>
              <a:ea typeface="华文仿宋" panose="02010600040101010101" pitchFamily="2" charset="-122"/>
            </a:endParaRPr>
          </a:p>
        </p:txBody>
      </p:sp>
      <p:graphicFrame>
        <p:nvGraphicFramePr>
          <p:cNvPr id="8" name="图表 7"/>
          <p:cNvGraphicFramePr/>
          <p:nvPr>
            <p:extLst>
              <p:ext uri="{D42A27DB-BD31-4B8C-83A1-F6EECF244321}">
                <p14:modId xmlns:p14="http://schemas.microsoft.com/office/powerpoint/2010/main" val="2998714477"/>
              </p:ext>
            </p:extLst>
          </p:nvPr>
        </p:nvGraphicFramePr>
        <p:xfrm>
          <a:off x="7117975" y="1267012"/>
          <a:ext cx="4685553" cy="4871321"/>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6685050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28" name="圆角矩形 2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59854" y="360913"/>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rPr>
              <a:t>04</a:t>
            </a:r>
            <a:endParaRPr lang="zh-CN" altLang="en-US" sz="2400" b="1" dirty="0">
              <a:solidFill>
                <a:prstClr val="white"/>
              </a:solidFill>
            </a:endParaRPr>
          </a:p>
        </p:txBody>
      </p:sp>
      <p:sp>
        <p:nvSpPr>
          <p:cNvPr id="30" name="矩形 29"/>
          <p:cNvSpPr/>
          <p:nvPr/>
        </p:nvSpPr>
        <p:spPr>
          <a:xfrm>
            <a:off x="1295872" y="325725"/>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实验结果</a:t>
            </a:r>
            <a:endParaRPr lang="zh-CN" altLang="en-US" sz="2400" dirty="0">
              <a:solidFill>
                <a:prstClr val="black">
                  <a:lumMod val="75000"/>
                  <a:lumOff val="25000"/>
                </a:prstClr>
              </a:solidFill>
              <a:ea typeface="Microsoft YaHei UI" panose="020B0503020204020204" pitchFamily="34" charset="-122"/>
            </a:endParaRP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solidFill>
                  <a:prstClr val="black"/>
                </a:solidFill>
              </a:rPr>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solidFill>
                <a:prstClr val="black"/>
              </a:solidFill>
            </a:endParaRPr>
          </a:p>
        </p:txBody>
      </p: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3172" t="13442" r="88840" b="29142"/>
          <a:stretch/>
        </p:blipFill>
        <p:spPr>
          <a:xfrm>
            <a:off x="1459148" y="1233284"/>
            <a:ext cx="1559355" cy="1819248"/>
          </a:xfrm>
          <a:prstGeom prst="rect">
            <a:avLst/>
          </a:prstGeom>
        </p:spPr>
      </p:pic>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l="5058" t="22422" r="87317" b="41021"/>
          <a:stretch/>
        </p:blipFill>
        <p:spPr>
          <a:xfrm>
            <a:off x="1471909" y="4129679"/>
            <a:ext cx="1546594" cy="1784531"/>
          </a:xfrm>
          <a:prstGeom prst="rect">
            <a:avLst/>
          </a:prstGeom>
        </p:spPr>
      </p:pic>
      <p:pic>
        <p:nvPicPr>
          <p:cNvPr id="13" name="图片 12"/>
          <p:cNvPicPr>
            <a:picLocks noChangeAspect="1"/>
          </p:cNvPicPr>
          <p:nvPr/>
        </p:nvPicPr>
        <p:blipFill rotWithShape="1">
          <a:blip r:embed="rId4">
            <a:extLst>
              <a:ext uri="{28A0092B-C50C-407E-A947-70E740481C1C}">
                <a14:useLocalDpi xmlns:a14="http://schemas.microsoft.com/office/drawing/2010/main" val="0"/>
              </a:ext>
            </a:extLst>
          </a:blip>
          <a:srcRect l="55417" t="10060" r="1628" b="30336"/>
          <a:stretch/>
        </p:blipFill>
        <p:spPr>
          <a:xfrm>
            <a:off x="4746446" y="1916134"/>
            <a:ext cx="5624051" cy="1266573"/>
          </a:xfrm>
          <a:prstGeom prst="rect">
            <a:avLst/>
          </a:prstGeom>
        </p:spPr>
      </p:pic>
      <p:pic>
        <p:nvPicPr>
          <p:cNvPr id="14" name="图片 13"/>
          <p:cNvPicPr>
            <a:picLocks noChangeAspect="1"/>
          </p:cNvPicPr>
          <p:nvPr/>
        </p:nvPicPr>
        <p:blipFill rotWithShape="1">
          <a:blip r:embed="rId4">
            <a:extLst>
              <a:ext uri="{28A0092B-C50C-407E-A947-70E740481C1C}">
                <a14:useLocalDpi xmlns:a14="http://schemas.microsoft.com/office/drawing/2010/main" val="0"/>
              </a:ext>
            </a:extLst>
          </a:blip>
          <a:srcRect l="11779" t="5891" r="44910" b="18648"/>
          <a:stretch/>
        </p:blipFill>
        <p:spPr>
          <a:xfrm>
            <a:off x="4746447" y="325725"/>
            <a:ext cx="5624051" cy="1590409"/>
          </a:xfrm>
          <a:prstGeom prst="rect">
            <a:avLst/>
          </a:prstGeom>
        </p:spPr>
      </p:pic>
      <p:pic>
        <p:nvPicPr>
          <p:cNvPr id="15" name="图片 14"/>
          <p:cNvPicPr>
            <a:picLocks noChangeAspect="1"/>
          </p:cNvPicPr>
          <p:nvPr/>
        </p:nvPicPr>
        <p:blipFill rotWithShape="1">
          <a:blip r:embed="rId5">
            <a:extLst>
              <a:ext uri="{28A0092B-C50C-407E-A947-70E740481C1C}">
                <a14:useLocalDpi xmlns:a14="http://schemas.microsoft.com/office/drawing/2010/main" val="0"/>
              </a:ext>
            </a:extLst>
          </a:blip>
          <a:srcRect l="13318" t="16390" r="46702" b="34869"/>
          <a:stretch/>
        </p:blipFill>
        <p:spPr>
          <a:xfrm>
            <a:off x="4746445" y="3371858"/>
            <a:ext cx="5624052" cy="1650088"/>
          </a:xfrm>
          <a:prstGeom prst="rect">
            <a:avLst/>
          </a:prstGeom>
        </p:spPr>
      </p:pic>
      <p:pic>
        <p:nvPicPr>
          <p:cNvPr id="17" name="图片 16"/>
          <p:cNvPicPr>
            <a:picLocks noChangeAspect="1"/>
          </p:cNvPicPr>
          <p:nvPr/>
        </p:nvPicPr>
        <p:blipFill rotWithShape="1">
          <a:blip r:embed="rId5">
            <a:extLst>
              <a:ext uri="{28A0092B-C50C-407E-A947-70E740481C1C}">
                <a14:useLocalDpi xmlns:a14="http://schemas.microsoft.com/office/drawing/2010/main" val="0"/>
              </a:ext>
            </a:extLst>
          </a:blip>
          <a:srcRect l="53541" t="16904" r="5599" b="35167"/>
          <a:stretch/>
        </p:blipFill>
        <p:spPr>
          <a:xfrm>
            <a:off x="4746445" y="5021945"/>
            <a:ext cx="5624052" cy="1587651"/>
          </a:xfrm>
          <a:prstGeom prst="rect">
            <a:avLst/>
          </a:prstGeom>
        </p:spPr>
      </p:pic>
      <p:sp>
        <p:nvSpPr>
          <p:cNvPr id="5" name="五角星 4"/>
          <p:cNvSpPr/>
          <p:nvPr/>
        </p:nvSpPr>
        <p:spPr>
          <a:xfrm>
            <a:off x="5171768" y="325724"/>
            <a:ext cx="186813" cy="1604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五角星 18"/>
          <p:cNvSpPr/>
          <p:nvPr/>
        </p:nvSpPr>
        <p:spPr>
          <a:xfrm>
            <a:off x="6315190" y="325724"/>
            <a:ext cx="186813" cy="1604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五角星 21"/>
          <p:cNvSpPr/>
          <p:nvPr/>
        </p:nvSpPr>
        <p:spPr>
          <a:xfrm>
            <a:off x="8608142" y="325724"/>
            <a:ext cx="186813" cy="1604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五角星 22"/>
          <p:cNvSpPr/>
          <p:nvPr/>
        </p:nvSpPr>
        <p:spPr>
          <a:xfrm>
            <a:off x="5171768" y="1850229"/>
            <a:ext cx="186813" cy="1604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五角星 23"/>
          <p:cNvSpPr/>
          <p:nvPr/>
        </p:nvSpPr>
        <p:spPr>
          <a:xfrm>
            <a:off x="5171767" y="3438932"/>
            <a:ext cx="186813" cy="1604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五角星 24"/>
          <p:cNvSpPr/>
          <p:nvPr/>
        </p:nvSpPr>
        <p:spPr>
          <a:xfrm>
            <a:off x="6315189" y="3426303"/>
            <a:ext cx="186813" cy="1604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五角星 25"/>
          <p:cNvSpPr/>
          <p:nvPr/>
        </p:nvSpPr>
        <p:spPr>
          <a:xfrm>
            <a:off x="7371658" y="3438932"/>
            <a:ext cx="186813" cy="1604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五角星 26"/>
          <p:cNvSpPr/>
          <p:nvPr/>
        </p:nvSpPr>
        <p:spPr>
          <a:xfrm>
            <a:off x="8241314" y="3599412"/>
            <a:ext cx="186813" cy="1604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7286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28" name="圆角矩形 2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59854" y="360913"/>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rPr>
              <a:t>04</a:t>
            </a:r>
            <a:endParaRPr lang="zh-CN" altLang="en-US" sz="2400" b="1" dirty="0">
              <a:solidFill>
                <a:prstClr val="white"/>
              </a:solidFill>
            </a:endParaRPr>
          </a:p>
        </p:txBody>
      </p:sp>
      <p:sp>
        <p:nvSpPr>
          <p:cNvPr id="30" name="矩形 29"/>
          <p:cNvSpPr/>
          <p:nvPr/>
        </p:nvSpPr>
        <p:spPr>
          <a:xfrm>
            <a:off x="1295872" y="325725"/>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实验结果</a:t>
            </a:r>
            <a:endParaRPr lang="zh-CN" altLang="en-US" sz="2400" dirty="0">
              <a:solidFill>
                <a:prstClr val="black">
                  <a:lumMod val="75000"/>
                  <a:lumOff val="25000"/>
                </a:prstClr>
              </a:solidFill>
              <a:ea typeface="Microsoft YaHei UI" panose="020B0503020204020204" pitchFamily="34" charset="-122"/>
            </a:endParaRP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solidFill>
                  <a:prstClr val="black"/>
                </a:solidFill>
              </a:rPr>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solidFill>
                <a:prstClr val="black"/>
              </a:solidFill>
            </a:endParaRPr>
          </a:p>
        </p:txBody>
      </p:sp>
      <p:pic>
        <p:nvPicPr>
          <p:cNvPr id="8" name="图片 7"/>
          <p:cNvPicPr>
            <a:picLocks noChangeAspect="1"/>
          </p:cNvPicPr>
          <p:nvPr/>
        </p:nvPicPr>
        <p:blipFill>
          <a:blip r:embed="rId4"/>
          <a:stretch>
            <a:fillRect/>
          </a:stretch>
        </p:blipFill>
        <p:spPr>
          <a:xfrm>
            <a:off x="844079" y="1379724"/>
            <a:ext cx="1791544" cy="1939019"/>
          </a:xfrm>
          <a:prstGeom prst="rect">
            <a:avLst/>
          </a:prstGeom>
        </p:spPr>
      </p:pic>
      <p:pic>
        <p:nvPicPr>
          <p:cNvPr id="9" name="图片 8"/>
          <p:cNvPicPr>
            <a:picLocks noChangeAspect="1"/>
          </p:cNvPicPr>
          <p:nvPr/>
        </p:nvPicPr>
        <p:blipFill>
          <a:blip r:embed="rId5"/>
          <a:stretch>
            <a:fillRect/>
          </a:stretch>
        </p:blipFill>
        <p:spPr>
          <a:xfrm>
            <a:off x="4350497" y="771431"/>
            <a:ext cx="6747809" cy="2151907"/>
          </a:xfrm>
          <a:prstGeom prst="rect">
            <a:avLst/>
          </a:prstGeom>
        </p:spPr>
      </p:pic>
      <p:pic>
        <p:nvPicPr>
          <p:cNvPr id="11" name="图片 10"/>
          <p:cNvPicPr>
            <a:picLocks noChangeAspect="1"/>
          </p:cNvPicPr>
          <p:nvPr/>
        </p:nvPicPr>
        <p:blipFill>
          <a:blip r:embed="rId6"/>
          <a:stretch>
            <a:fillRect/>
          </a:stretch>
        </p:blipFill>
        <p:spPr>
          <a:xfrm>
            <a:off x="4350497" y="3130019"/>
            <a:ext cx="6591379" cy="2055756"/>
          </a:xfrm>
          <a:prstGeom prst="rect">
            <a:avLst/>
          </a:prstGeom>
        </p:spPr>
      </p:pic>
    </p:spTree>
    <p:extLst>
      <p:ext uri="{BB962C8B-B14F-4D97-AF65-F5344CB8AC3E}">
        <p14:creationId xmlns:p14="http://schemas.microsoft.com/office/powerpoint/2010/main" val="16218476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solidFill>
                  <a:prstClr val="black"/>
                </a:solidFill>
              </a:rPr>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solidFill>
                <a:prstClr val="black"/>
              </a:solidFill>
            </a:endParaRPr>
          </a:p>
        </p:txBody>
      </p:sp>
      <p:sp>
        <p:nvSpPr>
          <p:cNvPr id="4" name="圆角矩形 3"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59854" y="360913"/>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rPr>
              <a:t>04</a:t>
            </a:r>
            <a:endParaRPr lang="zh-CN" altLang="en-US" sz="2400" b="1" dirty="0">
              <a:solidFill>
                <a:prstClr val="white"/>
              </a:solidFill>
            </a:endParaRPr>
          </a:p>
        </p:txBody>
      </p:sp>
      <p:sp>
        <p:nvSpPr>
          <p:cNvPr id="5" name="矩形 4"/>
          <p:cNvSpPr/>
          <p:nvPr/>
        </p:nvSpPr>
        <p:spPr>
          <a:xfrm>
            <a:off x="1295872" y="325725"/>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实验结果</a:t>
            </a:r>
            <a:endParaRPr lang="zh-CN" altLang="en-US" sz="2400" dirty="0">
              <a:solidFill>
                <a:prstClr val="black">
                  <a:lumMod val="75000"/>
                  <a:lumOff val="25000"/>
                </a:prstClr>
              </a:solidFill>
              <a:ea typeface="Microsoft YaHei UI" panose="020B0503020204020204" pitchFamily="34" charset="-122"/>
            </a:endParaRPr>
          </a:p>
        </p:txBody>
      </p:sp>
      <p:graphicFrame>
        <p:nvGraphicFramePr>
          <p:cNvPr id="8" name="图表 7"/>
          <p:cNvGraphicFramePr/>
          <p:nvPr>
            <p:extLst/>
          </p:nvPr>
        </p:nvGraphicFramePr>
        <p:xfrm>
          <a:off x="2500081" y="1040049"/>
          <a:ext cx="6899558" cy="49576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0417252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solidFill>
                  <a:prstClr val="black"/>
                </a:solidFill>
              </a:rPr>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solidFill>
                <a:prstClr val="black"/>
              </a:solidFill>
            </a:endParaRPr>
          </a:p>
        </p:txBody>
      </p:sp>
      <p:sp>
        <p:nvSpPr>
          <p:cNvPr id="4" name="圆角矩形 3"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59854" y="360913"/>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rPr>
              <a:t>04</a:t>
            </a:r>
            <a:endParaRPr lang="zh-CN" altLang="en-US" sz="2400" b="1" dirty="0">
              <a:solidFill>
                <a:prstClr val="white"/>
              </a:solidFill>
            </a:endParaRPr>
          </a:p>
        </p:txBody>
      </p:sp>
      <p:sp>
        <p:nvSpPr>
          <p:cNvPr id="5" name="矩形 4"/>
          <p:cNvSpPr/>
          <p:nvPr/>
        </p:nvSpPr>
        <p:spPr>
          <a:xfrm>
            <a:off x="1295872" y="325725"/>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实验结果</a:t>
            </a:r>
            <a:endParaRPr lang="zh-CN" altLang="en-US" sz="2400" dirty="0">
              <a:solidFill>
                <a:prstClr val="black">
                  <a:lumMod val="75000"/>
                  <a:lumOff val="25000"/>
                </a:prstClr>
              </a:solidFill>
              <a:ea typeface="Microsoft YaHei UI" panose="020B0503020204020204" pitchFamily="34" charset="-122"/>
            </a:endParaRPr>
          </a:p>
        </p:txBody>
      </p:sp>
      <p:graphicFrame>
        <p:nvGraphicFramePr>
          <p:cNvPr id="8" name="图表 7"/>
          <p:cNvGraphicFramePr/>
          <p:nvPr>
            <p:extLst/>
          </p:nvPr>
        </p:nvGraphicFramePr>
        <p:xfrm>
          <a:off x="848262" y="1610320"/>
          <a:ext cx="4746293" cy="369084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p:cNvGraphicFramePr/>
          <p:nvPr>
            <p:extLst/>
          </p:nvPr>
        </p:nvGraphicFramePr>
        <p:xfrm>
          <a:off x="6251087" y="1610320"/>
          <a:ext cx="5065841" cy="369084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1962040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pic>
        <p:nvPicPr>
          <p:cNvPr id="3" name="图片 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3" cstate="print">
            <a:extLst>
              <a:ext uri="{28A0092B-C50C-407E-A947-70E740481C1C}">
                <a14:useLocalDpi xmlns:a14="http://schemas.microsoft.com/office/drawing/2010/main" val="0"/>
              </a:ext>
            </a:extLst>
          </a:blip>
          <a:srcRect b="81860"/>
          <a:stretch/>
        </p:blipFill>
        <p:spPr>
          <a:xfrm>
            <a:off x="0" y="0"/>
            <a:ext cx="12192000" cy="1244009"/>
          </a:xfrm>
          <a:prstGeom prst="rect">
            <a:avLst/>
          </a:prstGeom>
        </p:spPr>
      </p:pic>
      <p:sp>
        <p:nvSpPr>
          <p:cNvPr id="6" name="圆角矩形 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3723109" y="2921391"/>
            <a:ext cx="4779446" cy="4776716"/>
          </a:xfrm>
          <a:prstGeom prst="roundRect">
            <a:avLst>
              <a:gd name="adj" fmla="val 11174"/>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3723109" y="-868408"/>
            <a:ext cx="4779446" cy="2739788"/>
          </a:xfrm>
          <a:prstGeom prst="roundRect">
            <a:avLst>
              <a:gd name="adj" fmla="val 11174"/>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261284" y="168199"/>
            <a:ext cx="304892" cy="830997"/>
          </a:xfrm>
          <a:prstGeom prst="rect">
            <a:avLst/>
          </a:prstGeom>
        </p:spPr>
        <p:txBody>
          <a:bodyPr wrap="none">
            <a:spAutoFit/>
          </a:bodyPr>
          <a:lstStyle/>
          <a:p>
            <a:r>
              <a:rPr lang="en-US" altLang="zh-CN" sz="4800" b="1" spc="-150" dirty="0" smtClean="0">
                <a:solidFill>
                  <a:schemeClr val="bg1"/>
                </a:solidFill>
                <a:ea typeface="Microsoft YaHei UI" panose="020B0503020204020204" pitchFamily="34" charset="-122"/>
                <a:cs typeface="Meiryo UI" panose="020B0604030504040204" pitchFamily="34" charset="-128"/>
              </a:rPr>
              <a:t> </a:t>
            </a:r>
            <a:endParaRPr lang="zh-CN" altLang="en-US" sz="4800" b="1" dirty="0">
              <a:solidFill>
                <a:schemeClr val="bg1"/>
              </a:solidFill>
            </a:endParaRPr>
          </a:p>
        </p:txBody>
      </p:sp>
      <p:sp>
        <p:nvSpPr>
          <p:cNvPr id="12" name="矩形 1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3968582" y="4557209"/>
            <a:ext cx="4739952" cy="707886"/>
          </a:xfrm>
          <a:prstGeom prst="rect">
            <a:avLst/>
          </a:prstGeom>
        </p:spPr>
        <p:txBody>
          <a:bodyPr wrap="none">
            <a:spAutoFit/>
          </a:bodyPr>
          <a:lstStyle/>
          <a:p>
            <a:r>
              <a:rPr lang="en-US" altLang="zh-CN" sz="4000" b="1" spc="-150" dirty="0" smtClean="0">
                <a:solidFill>
                  <a:schemeClr val="bg1"/>
                </a:solidFill>
                <a:ea typeface="Microsoft YaHei UI" panose="020B0503020204020204" pitchFamily="34" charset="-122"/>
                <a:cs typeface="Meiryo UI" panose="020B0604030504040204" pitchFamily="34" charset="-128"/>
              </a:rPr>
              <a:t>Thanks For Watching</a:t>
            </a:r>
            <a:r>
              <a:rPr lang="zh-CN" altLang="en-US" sz="4000" b="1" spc="-150" dirty="0" smtClean="0">
                <a:solidFill>
                  <a:schemeClr val="bg1"/>
                </a:solidFill>
                <a:ea typeface="Microsoft YaHei UI" panose="020B0503020204020204" pitchFamily="34" charset="-122"/>
                <a:cs typeface="Meiryo UI" panose="020B0604030504040204" pitchFamily="34" charset="-128"/>
              </a:rPr>
              <a:t>！</a:t>
            </a:r>
            <a:endParaRPr lang="zh-CN" altLang="en-US" sz="4000" b="1" dirty="0">
              <a:solidFill>
                <a:schemeClr val="bg1"/>
              </a:solidFill>
            </a:endParaRPr>
          </a:p>
        </p:txBody>
      </p:sp>
      <p:sp>
        <p:nvSpPr>
          <p:cNvPr id="14" name="矩形 13"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3835893" y="396545"/>
            <a:ext cx="4666662" cy="1015663"/>
          </a:xfrm>
          <a:prstGeom prst="rect">
            <a:avLst/>
          </a:prstGeom>
        </p:spPr>
        <p:txBody>
          <a:bodyPr wrap="none">
            <a:spAutoFit/>
          </a:bodyPr>
          <a:lstStyle/>
          <a:p>
            <a:r>
              <a:rPr lang="en-US" altLang="zh-CN" sz="6000" b="1" spc="-150" dirty="0" smtClean="0">
                <a:solidFill>
                  <a:schemeClr val="bg1"/>
                </a:solidFill>
                <a:ea typeface="Microsoft YaHei UI" panose="020B0503020204020204" pitchFamily="34" charset="-122"/>
                <a:cs typeface="Meiryo UI" panose="020B0604030504040204" pitchFamily="34" charset="-128"/>
              </a:rPr>
              <a:t>2017</a:t>
            </a:r>
            <a:r>
              <a:rPr lang="zh-CN" altLang="en-US" sz="6000" b="1" spc="-150" dirty="0" smtClean="0">
                <a:solidFill>
                  <a:schemeClr val="bg1"/>
                </a:solidFill>
                <a:ea typeface="Microsoft YaHei UI" panose="020B0503020204020204" pitchFamily="34" charset="-122"/>
                <a:cs typeface="Meiryo UI" panose="020B0604030504040204" pitchFamily="34" charset="-128"/>
              </a:rPr>
              <a:t>信息检索</a:t>
            </a:r>
            <a:endParaRPr lang="zh-CN" altLang="en-US" sz="6000" b="1" dirty="0">
              <a:solidFill>
                <a:schemeClr val="bg1"/>
              </a:solidFill>
            </a:endParaRP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Tree>
    <p:extLst>
      <p:ext uri="{BB962C8B-B14F-4D97-AF65-F5344CB8AC3E}">
        <p14:creationId xmlns:p14="http://schemas.microsoft.com/office/powerpoint/2010/main" val="3432222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pic>
        <p:nvPicPr>
          <p:cNvPr id="8" name="图片 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3" cstate="print">
            <a:extLst>
              <a:ext uri="{28A0092B-C50C-407E-A947-70E740481C1C}">
                <a14:useLocalDpi xmlns:a14="http://schemas.microsoft.com/office/drawing/2010/main" val="0"/>
              </a:ext>
            </a:extLst>
          </a:blip>
          <a:srcRect r="86656"/>
          <a:stretch/>
        </p:blipFill>
        <p:spPr>
          <a:xfrm>
            <a:off x="0" y="0"/>
            <a:ext cx="1626919" cy="6858000"/>
          </a:xfrm>
          <a:prstGeom prst="rect">
            <a:avLst/>
          </a:prstGeom>
        </p:spPr>
      </p:pic>
      <p:sp>
        <p:nvSpPr>
          <p:cNvPr id="9" name="圆角矩形 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88768" y="1318160"/>
            <a:ext cx="5997038" cy="2006931"/>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txBox="1"/>
          <p:nvPr/>
        </p:nvSpPr>
        <p:spPr>
          <a:xfrm>
            <a:off x="624666" y="1767627"/>
            <a:ext cx="3815963" cy="1107996"/>
          </a:xfrm>
          <a:prstGeom prst="rect">
            <a:avLst/>
          </a:prstGeom>
          <a:noFill/>
        </p:spPr>
        <p:txBody>
          <a:bodyPr wrap="square" rtlCol="0">
            <a:spAutoFit/>
            <a:scene3d>
              <a:camera prst="orthographicFront">
                <a:rot lat="0" lon="0" rev="0"/>
              </a:camera>
              <a:lightRig rig="threePt" dir="t"/>
            </a:scene3d>
          </a:bodyPr>
          <a:lstStyle/>
          <a:p>
            <a:pPr algn="dist"/>
            <a:r>
              <a:rPr lang="en-US" altLang="zh-CN" sz="6600" b="1" spc="-150" dirty="0">
                <a:solidFill>
                  <a:schemeClr val="bg1"/>
                </a:solidFill>
                <a:ea typeface="Microsoft YaHei UI" panose="020B0503020204020204" pitchFamily="34" charset="-122"/>
                <a:cs typeface="Meiryo UI" panose="020B0604030504040204" pitchFamily="34" charset="-128"/>
              </a:rPr>
              <a:t>CONTENTS</a:t>
            </a:r>
            <a:endParaRPr lang="zh-CN" altLang="en-US" sz="6600" b="1" spc="-150" dirty="0">
              <a:solidFill>
                <a:schemeClr val="bg1"/>
              </a:solidFill>
              <a:ea typeface="Microsoft YaHei UI" panose="020B0503020204020204" pitchFamily="34" charset="-122"/>
              <a:cs typeface="Meiryo UI" panose="020B0604030504040204" pitchFamily="34" charset="-128"/>
            </a:endParaRPr>
          </a:p>
        </p:txBody>
      </p:sp>
      <p:sp>
        <p:nvSpPr>
          <p:cNvPr id="45" name="矩形 44"/>
          <p:cNvSpPr/>
          <p:nvPr/>
        </p:nvSpPr>
        <p:spPr>
          <a:xfrm>
            <a:off x="7128533" y="1600564"/>
            <a:ext cx="2962688"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lumMod val="75000"/>
                    <a:lumOff val="25000"/>
                  </a:schemeClr>
                </a:solidFill>
                <a:ea typeface="Microsoft YaHei UI" panose="020B0503020204020204" pitchFamily="34" charset="-122"/>
              </a:rPr>
              <a:t>研究问题</a:t>
            </a:r>
            <a:endParaRPr lang="zh-CN" altLang="en-US" sz="2400" dirty="0">
              <a:solidFill>
                <a:schemeClr val="tx1">
                  <a:lumMod val="75000"/>
                  <a:lumOff val="25000"/>
                </a:schemeClr>
              </a:solidFill>
              <a:ea typeface="Microsoft YaHei UI" panose="020B0503020204020204" pitchFamily="34" charset="-122"/>
            </a:endParaRPr>
          </a:p>
        </p:txBody>
      </p:sp>
      <p:sp>
        <p:nvSpPr>
          <p:cNvPr id="48" name="矩形 47"/>
          <p:cNvSpPr/>
          <p:nvPr/>
        </p:nvSpPr>
        <p:spPr>
          <a:xfrm>
            <a:off x="7128533" y="2651127"/>
            <a:ext cx="2962688"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lumMod val="75000"/>
                    <a:lumOff val="25000"/>
                  </a:schemeClr>
                </a:solidFill>
                <a:ea typeface="Microsoft YaHei UI" panose="020B0503020204020204" pitchFamily="34" charset="-122"/>
              </a:rPr>
              <a:t>数据集及实验环境</a:t>
            </a:r>
            <a:endParaRPr lang="zh-CN" altLang="en-US" sz="2400" dirty="0">
              <a:solidFill>
                <a:schemeClr val="tx1">
                  <a:lumMod val="75000"/>
                  <a:lumOff val="25000"/>
                </a:schemeClr>
              </a:solidFill>
              <a:ea typeface="Microsoft YaHei UI" panose="020B0503020204020204" pitchFamily="34" charset="-122"/>
            </a:endParaRPr>
          </a:p>
        </p:txBody>
      </p:sp>
      <p:sp>
        <p:nvSpPr>
          <p:cNvPr id="51" name="矩形 50"/>
          <p:cNvSpPr/>
          <p:nvPr/>
        </p:nvSpPr>
        <p:spPr>
          <a:xfrm>
            <a:off x="7128533" y="3701690"/>
            <a:ext cx="2962688"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lumMod val="75000"/>
                    <a:lumOff val="25000"/>
                  </a:schemeClr>
                </a:solidFill>
                <a:ea typeface="Microsoft YaHei UI" panose="020B0503020204020204" pitchFamily="34" charset="-122"/>
              </a:rPr>
              <a:t>实验方法</a:t>
            </a:r>
            <a:endParaRPr lang="zh-CN" altLang="en-US" sz="2400" dirty="0">
              <a:solidFill>
                <a:schemeClr val="tx1">
                  <a:lumMod val="75000"/>
                  <a:lumOff val="25000"/>
                </a:schemeClr>
              </a:solidFill>
              <a:ea typeface="Microsoft YaHei UI" panose="020B0503020204020204" pitchFamily="34" charset="-122"/>
            </a:endParaRPr>
          </a:p>
        </p:txBody>
      </p:sp>
      <p:sp>
        <p:nvSpPr>
          <p:cNvPr id="54" name="矩形 53"/>
          <p:cNvSpPr/>
          <p:nvPr/>
        </p:nvSpPr>
        <p:spPr>
          <a:xfrm>
            <a:off x="7128533" y="4728450"/>
            <a:ext cx="2962688"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lumMod val="75000"/>
                    <a:lumOff val="25000"/>
                  </a:schemeClr>
                </a:solidFill>
                <a:ea typeface="Microsoft YaHei UI" panose="020B0503020204020204" pitchFamily="34" charset="-122"/>
              </a:rPr>
              <a:t>实验结果</a:t>
            </a:r>
            <a:endParaRPr lang="zh-CN" altLang="en-US" sz="2400" dirty="0">
              <a:solidFill>
                <a:schemeClr val="tx1">
                  <a:lumMod val="75000"/>
                  <a:lumOff val="25000"/>
                </a:schemeClr>
              </a:solidFill>
              <a:ea typeface="Microsoft YaHei UI" panose="020B0503020204020204" pitchFamily="34" charset="-122"/>
            </a:endParaRPr>
          </a:p>
        </p:txBody>
      </p:sp>
      <p:sp>
        <p:nvSpPr>
          <p:cNvPr id="56" name="圆角矩形 5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258906" y="1626187"/>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01</a:t>
            </a:r>
            <a:endParaRPr lang="zh-CN" altLang="en-US" sz="2400" b="1" dirty="0"/>
          </a:p>
        </p:txBody>
      </p:sp>
      <p:sp>
        <p:nvSpPr>
          <p:cNvPr id="57" name="圆角矩形 5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258906" y="2666139"/>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02</a:t>
            </a:r>
            <a:endParaRPr lang="zh-CN" altLang="en-US" sz="2400" b="1" dirty="0"/>
          </a:p>
        </p:txBody>
      </p:sp>
      <p:sp>
        <p:nvSpPr>
          <p:cNvPr id="58" name="圆角矩形 5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261741" y="3706091"/>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03</a:t>
            </a:r>
            <a:endParaRPr lang="zh-CN" altLang="en-US" sz="2400" b="1" dirty="0"/>
          </a:p>
        </p:txBody>
      </p:sp>
      <p:sp>
        <p:nvSpPr>
          <p:cNvPr id="59" name="圆角矩形 5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261741" y="4746044"/>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04</a:t>
            </a:r>
            <a:endParaRPr lang="zh-CN" altLang="en-US" sz="2400" b="1" dirty="0"/>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Tree>
    <p:extLst>
      <p:ext uri="{BB962C8B-B14F-4D97-AF65-F5344CB8AC3E}">
        <p14:creationId xmlns:p14="http://schemas.microsoft.com/office/powerpoint/2010/main" val="2005986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pic>
        <p:nvPicPr>
          <p:cNvPr id="9" name="图片 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3" cstate="print">
            <a:extLst>
              <a:ext uri="{28A0092B-C50C-407E-A947-70E740481C1C}">
                <a14:useLocalDpi xmlns:a14="http://schemas.microsoft.com/office/drawing/2010/main" val="0"/>
              </a:ext>
            </a:extLst>
          </a:blip>
          <a:srcRect l="1" t="28217" r="-29" b="26945"/>
          <a:stretch/>
        </p:blipFill>
        <p:spPr>
          <a:xfrm>
            <a:off x="0" y="1935126"/>
            <a:ext cx="12195544" cy="3075024"/>
          </a:xfrm>
          <a:prstGeom prst="rect">
            <a:avLst/>
          </a:prstGeom>
        </p:spPr>
      </p:pic>
      <p:sp>
        <p:nvSpPr>
          <p:cNvPr id="10" name="圆角矩形 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668263" y="-1047043"/>
            <a:ext cx="2988254" cy="3962381"/>
          </a:xfrm>
          <a:prstGeom prst="roundRect">
            <a:avLst>
              <a:gd name="adj" fmla="val 12431"/>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p>
          <a:p>
            <a:pPr algn="ctr"/>
            <a:endParaRPr lang="en-US" altLang="zh-CN" sz="3600" dirty="0"/>
          </a:p>
          <a:p>
            <a:pPr algn="ctr"/>
            <a:r>
              <a:rPr lang="en-US" altLang="zh-CN" sz="5400" dirty="0"/>
              <a:t>PART</a:t>
            </a:r>
            <a:r>
              <a:rPr lang="en-US" altLang="zh-CN" sz="3600" dirty="0"/>
              <a:t> </a:t>
            </a:r>
          </a:p>
          <a:p>
            <a:pPr algn="ctr"/>
            <a:r>
              <a:rPr lang="en-US" altLang="zh-CN" sz="11500" dirty="0"/>
              <a:t>01</a:t>
            </a:r>
          </a:p>
        </p:txBody>
      </p:sp>
      <p:sp>
        <p:nvSpPr>
          <p:cNvPr id="11" name="矩形 1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2865093" y="3478989"/>
            <a:ext cx="6594593"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smtClean="0">
                <a:solidFill>
                  <a:schemeClr val="bg1"/>
                </a:solidFill>
                <a:ea typeface="Microsoft YaHei UI" panose="020B0503020204020204" pitchFamily="34" charset="-122"/>
              </a:rPr>
              <a:t>研究问题</a:t>
            </a:r>
            <a:endParaRPr lang="zh-CN" altLang="en-US" sz="6000" dirty="0">
              <a:solidFill>
                <a:schemeClr val="bg1"/>
              </a:solidFill>
              <a:ea typeface="Microsoft YaHei UI" panose="020B0503020204020204" pitchFamily="34" charset="-122"/>
            </a:endParaRP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Tree>
    <p:extLst>
      <p:ext uri="{BB962C8B-B14F-4D97-AF65-F5344CB8AC3E}">
        <p14:creationId xmlns:p14="http://schemas.microsoft.com/office/powerpoint/2010/main" val="1443481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7" name="圆角矩形 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59854" y="360913"/>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01</a:t>
            </a:r>
            <a:endParaRPr lang="zh-CN" altLang="en-US" sz="2400" b="1" dirty="0"/>
          </a:p>
        </p:txBody>
      </p:sp>
      <p:sp>
        <p:nvSpPr>
          <p:cNvPr id="9" name="矩形 8"/>
          <p:cNvSpPr/>
          <p:nvPr/>
        </p:nvSpPr>
        <p:spPr>
          <a:xfrm>
            <a:off x="1280042" y="325725"/>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研究问题</a:t>
            </a:r>
            <a:endParaRPr lang="zh-CN" altLang="en-US" sz="2400" dirty="0">
              <a:solidFill>
                <a:schemeClr val="tx1">
                  <a:lumMod val="75000"/>
                  <a:lumOff val="25000"/>
                </a:schemeClr>
              </a:solidFill>
              <a:ea typeface="Microsoft YaHei UI" panose="020B0503020204020204" pitchFamily="34" charset="-122"/>
            </a:endParaRPr>
          </a:p>
        </p:txBody>
      </p:sp>
      <p:sp>
        <p:nvSpPr>
          <p:cNvPr id="54" name="矩形 53"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794085" y="2096085"/>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dirty="0">
              <a:solidFill>
                <a:srgbClr val="EE534F"/>
              </a:solidFill>
              <a:ea typeface="Microsoft YaHei UI" panose="020B0503020204020204" pitchFamily="34" charset="-122"/>
            </a:endParaRPr>
          </a:p>
        </p:txBody>
      </p:sp>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2" name="文本框 1"/>
          <p:cNvSpPr txBox="1"/>
          <p:nvPr/>
        </p:nvSpPr>
        <p:spPr>
          <a:xfrm>
            <a:off x="559854" y="1388853"/>
            <a:ext cx="4521104" cy="3693319"/>
          </a:xfrm>
          <a:prstGeom prst="rect">
            <a:avLst/>
          </a:prstGeom>
          <a:noFill/>
        </p:spPr>
        <p:txBody>
          <a:bodyPr wrap="square" rtlCol="0">
            <a:spAutoFit/>
          </a:bodyPr>
          <a:lstStyle/>
          <a:p>
            <a:pPr algn="just"/>
            <a:r>
              <a:rPr lang="en-US" altLang="zh-CN" dirty="0" smtClean="0">
                <a:latin typeface="华文仿宋" panose="02010600040101010101" pitchFamily="2" charset="-122"/>
                <a:ea typeface="华文仿宋" panose="02010600040101010101" pitchFamily="2" charset="-122"/>
              </a:rPr>
              <a:t>         </a:t>
            </a:r>
            <a:r>
              <a:rPr lang="zh-CN" altLang="en-US" dirty="0" smtClean="0">
                <a:latin typeface="华文仿宋" panose="02010600040101010101" pitchFamily="2" charset="-122"/>
                <a:ea typeface="华文仿宋" panose="02010600040101010101" pitchFamily="2" charset="-122"/>
              </a:rPr>
              <a:t>我们在生活中经常会遇到这样的问题，比如当一个朋友在朋友圈或微博发了一张自拍或者是一件衣服的照片，你觉得这件衣服很好看，想自己也买一件类似的，但是可能不方便直接问他，同时又很难去找到这件衣服的牌子款式，这个时候如果能够通过这张图片，检索到与它相似的衣服，就能够很方便的进行购买。</a:t>
            </a:r>
            <a:endParaRPr lang="en-US" altLang="zh-CN" dirty="0" smtClean="0">
              <a:latin typeface="华文仿宋" panose="02010600040101010101" pitchFamily="2" charset="-122"/>
              <a:ea typeface="华文仿宋" panose="02010600040101010101" pitchFamily="2" charset="-122"/>
            </a:endParaRPr>
          </a:p>
          <a:p>
            <a:pPr algn="just"/>
            <a:r>
              <a:rPr lang="en-US" altLang="zh-CN" dirty="0" smtClean="0">
                <a:latin typeface="华文仿宋" panose="02010600040101010101" pitchFamily="2" charset="-122"/>
                <a:ea typeface="华文仿宋" panose="02010600040101010101" pitchFamily="2" charset="-122"/>
              </a:rPr>
              <a:t>        </a:t>
            </a:r>
            <a:r>
              <a:rPr lang="zh-CN" altLang="en-US" dirty="0" smtClean="0">
                <a:latin typeface="华文仿宋" panose="02010600040101010101" pitchFamily="2" charset="-122"/>
                <a:ea typeface="华文仿宋" panose="02010600040101010101" pitchFamily="2" charset="-122"/>
              </a:rPr>
              <a:t>本次研究希望设计一种方法，利用神经网络，以一张衣服的图片作为输入，输出一组与其最相似的衣服的图片，这样的技术可以应用在在线购物网站上，比如淘宝已经有了这样的搜图功能。</a:t>
            </a:r>
            <a:endParaRPr lang="zh-CN" altLang="en-US" dirty="0">
              <a:latin typeface="华文仿宋" panose="02010600040101010101" pitchFamily="2" charset="-122"/>
              <a:ea typeface="华文仿宋" panose="02010600040101010101" pitchFamily="2" charset="-122"/>
            </a:endParaRPr>
          </a:p>
        </p:txBody>
      </p:sp>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t="13497" b="46455"/>
          <a:stretch/>
        </p:blipFill>
        <p:spPr>
          <a:xfrm>
            <a:off x="5080958" y="1388853"/>
            <a:ext cx="6925642" cy="1552755"/>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t="64351"/>
          <a:stretch/>
        </p:blipFill>
        <p:spPr>
          <a:xfrm>
            <a:off x="5080958" y="3476446"/>
            <a:ext cx="6925642" cy="1382204"/>
          </a:xfrm>
          <a:prstGeom prst="rect">
            <a:avLst/>
          </a:prstGeom>
        </p:spPr>
      </p:pic>
    </p:spTree>
    <p:extLst>
      <p:ext uri="{BB962C8B-B14F-4D97-AF65-F5344CB8AC3E}">
        <p14:creationId xmlns:p14="http://schemas.microsoft.com/office/powerpoint/2010/main" val="5776632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pic>
        <p:nvPicPr>
          <p:cNvPr id="8" name="图片 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3" cstate="print">
            <a:extLst>
              <a:ext uri="{28A0092B-C50C-407E-A947-70E740481C1C}">
                <a14:useLocalDpi xmlns:a14="http://schemas.microsoft.com/office/drawing/2010/main" val="0"/>
              </a:ext>
            </a:extLst>
          </a:blip>
          <a:srcRect l="1" t="28217" r="-29" b="26945"/>
          <a:stretch/>
        </p:blipFill>
        <p:spPr>
          <a:xfrm>
            <a:off x="0" y="1935126"/>
            <a:ext cx="12195544" cy="3075024"/>
          </a:xfrm>
          <a:prstGeom prst="rect">
            <a:avLst/>
          </a:prstGeom>
        </p:spPr>
      </p:pic>
      <p:sp>
        <p:nvSpPr>
          <p:cNvPr id="11" name="圆角矩形 1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668263" y="-1047043"/>
            <a:ext cx="2988254" cy="3962381"/>
          </a:xfrm>
          <a:prstGeom prst="roundRect">
            <a:avLst>
              <a:gd name="adj" fmla="val 12431"/>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p>
          <a:p>
            <a:pPr algn="ctr"/>
            <a:endParaRPr lang="en-US" altLang="zh-CN" sz="3600" dirty="0"/>
          </a:p>
          <a:p>
            <a:pPr algn="ctr"/>
            <a:r>
              <a:rPr lang="en-US" altLang="zh-CN" sz="5400" dirty="0"/>
              <a:t>PART</a:t>
            </a:r>
            <a:r>
              <a:rPr lang="en-US" altLang="zh-CN" sz="3600" dirty="0"/>
              <a:t> </a:t>
            </a:r>
          </a:p>
          <a:p>
            <a:pPr algn="ctr"/>
            <a:r>
              <a:rPr lang="en-US" altLang="zh-CN" sz="11500" dirty="0"/>
              <a:t>02</a:t>
            </a:r>
          </a:p>
        </p:txBody>
      </p:sp>
      <p:sp>
        <p:nvSpPr>
          <p:cNvPr id="12" name="矩形 1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2865093" y="3478989"/>
            <a:ext cx="6594593"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smtClean="0">
                <a:solidFill>
                  <a:schemeClr val="bg1"/>
                </a:solidFill>
                <a:ea typeface="Microsoft YaHei UI" panose="020B0503020204020204" pitchFamily="34" charset="-122"/>
              </a:rPr>
              <a:t>数据集及实验环境</a:t>
            </a:r>
            <a:endParaRPr lang="zh-CN" altLang="en-US" sz="6000" dirty="0">
              <a:solidFill>
                <a:schemeClr val="bg1"/>
              </a:solidFill>
              <a:ea typeface="Microsoft YaHei UI" panose="020B0503020204020204" pitchFamily="34" charset="-122"/>
            </a:endParaRP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Tree>
    <p:extLst>
      <p:ext uri="{BB962C8B-B14F-4D97-AF65-F5344CB8AC3E}">
        <p14:creationId xmlns:p14="http://schemas.microsoft.com/office/powerpoint/2010/main" val="213425377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12" name="Rectangle 8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9845577" y="5109716"/>
            <a:ext cx="1794051" cy="1077218"/>
          </a:xfrm>
          <a:prstGeom prst="rect">
            <a:avLst/>
          </a:prstGeom>
        </p:spPr>
        <p:txBody>
          <a:bodyPr wrap="square">
            <a:spAutoFit/>
          </a:bodyPr>
          <a:lstStyle/>
          <a:p>
            <a:pPr algn="ctr">
              <a:lnSpc>
                <a:spcPct val="200000"/>
              </a:lnSpc>
            </a:pPr>
            <a:r>
              <a:rPr lang="en-US" altLang="zh-CN" sz="1200" b="1" dirty="0">
                <a:solidFill>
                  <a:schemeClr val="bg1"/>
                </a:solidFill>
                <a:ea typeface="Open Sans" pitchFamily="34" charset="0"/>
                <a:cs typeface="Open Sans" pitchFamily="34" charset="0"/>
              </a:rPr>
              <a:t>Key Words Here</a:t>
            </a:r>
            <a:endParaRPr lang="en-US" sz="1000" dirty="0">
              <a:solidFill>
                <a:schemeClr val="bg1"/>
              </a:solidFill>
              <a:ea typeface="Open Sans" pitchFamily="34" charset="0"/>
              <a:cs typeface="Open Sans" pitchFamily="34" charset="0"/>
            </a:endParaRPr>
          </a:p>
          <a:p>
            <a:pPr algn="ctr"/>
            <a:r>
              <a:rPr lang="en-US" sz="1000" dirty="0">
                <a:solidFill>
                  <a:schemeClr val="bg1"/>
                </a:solidFill>
                <a:ea typeface="Open Sans" pitchFamily="34" charset="0"/>
                <a:cs typeface="Open Sans" pitchFamily="34" charset="0"/>
              </a:rPr>
              <a:t>Vivamus Quam Dolor, Tempor Ac Gravida Sit Amet, Porta Fermentum Magna. Aliquam Euismod.</a:t>
            </a:r>
          </a:p>
        </p:txBody>
      </p:sp>
      <p:sp>
        <p:nvSpPr>
          <p:cNvPr id="21" name="圆角矩形 2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59854" y="360913"/>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02</a:t>
            </a:r>
            <a:endParaRPr lang="zh-CN" altLang="en-US" sz="2400" b="1" dirty="0"/>
          </a:p>
        </p:txBody>
      </p:sp>
      <p:sp>
        <p:nvSpPr>
          <p:cNvPr id="23" name="矩形 22"/>
          <p:cNvSpPr/>
          <p:nvPr/>
        </p:nvSpPr>
        <p:spPr>
          <a:xfrm>
            <a:off x="1270022" y="338378"/>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数据集及实验环境</a:t>
            </a:r>
            <a:endParaRPr lang="zh-CN" altLang="en-US" sz="2400" dirty="0">
              <a:solidFill>
                <a:schemeClr val="tx1">
                  <a:lumMod val="75000"/>
                  <a:lumOff val="25000"/>
                </a:schemeClr>
              </a:solidFill>
              <a:ea typeface="Microsoft YaHei UI" panose="020B0503020204020204" pitchFamily="34" charset="-122"/>
            </a:endParaRPr>
          </a:p>
        </p:txBody>
      </p:sp>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4" name="文本框 3"/>
          <p:cNvSpPr txBox="1"/>
          <p:nvPr/>
        </p:nvSpPr>
        <p:spPr>
          <a:xfrm>
            <a:off x="559854" y="1293962"/>
            <a:ext cx="4001542" cy="3139321"/>
          </a:xfrm>
          <a:prstGeom prst="rect">
            <a:avLst/>
          </a:prstGeom>
          <a:noFill/>
        </p:spPr>
        <p:txBody>
          <a:bodyPr wrap="square" rtlCol="0">
            <a:spAutoFit/>
          </a:bodyPr>
          <a:lstStyle/>
          <a:p>
            <a:pPr algn="just"/>
            <a:r>
              <a:rPr lang="zh-CN" altLang="en-US" dirty="0" smtClean="0">
                <a:latin typeface="华文仿宋" panose="02010600040101010101" pitchFamily="2" charset="-122"/>
                <a:ea typeface="华文仿宋" panose="02010600040101010101" pitchFamily="2" charset="-122"/>
              </a:rPr>
              <a:t>数据集：</a:t>
            </a:r>
            <a:endParaRPr lang="en-US" altLang="zh-CN" dirty="0" smtClean="0">
              <a:latin typeface="华文仿宋" panose="02010600040101010101" pitchFamily="2" charset="-122"/>
              <a:ea typeface="华文仿宋" panose="02010600040101010101" pitchFamily="2" charset="-122"/>
            </a:endParaRPr>
          </a:p>
          <a:p>
            <a:pPr algn="just"/>
            <a:r>
              <a:rPr lang="en-US" altLang="zh-CN" dirty="0" smtClean="0">
                <a:latin typeface="华文仿宋" panose="02010600040101010101" pitchFamily="2" charset="-122"/>
                <a:ea typeface="华文仿宋" panose="02010600040101010101" pitchFamily="2" charset="-122"/>
              </a:rPr>
              <a:t>Deep Fashion</a:t>
            </a:r>
            <a:r>
              <a:rPr lang="en-US" altLang="zh-CN" dirty="0">
                <a:latin typeface="华文仿宋" panose="02010600040101010101" pitchFamily="2" charset="-122"/>
                <a:ea typeface="华文仿宋" panose="02010600040101010101" pitchFamily="2" charset="-122"/>
              </a:rPr>
              <a:t>: Attribute </a:t>
            </a:r>
            <a:r>
              <a:rPr lang="en-US" altLang="zh-CN" dirty="0" smtClean="0">
                <a:latin typeface="华文仿宋" panose="02010600040101010101" pitchFamily="2" charset="-122"/>
                <a:ea typeface="华文仿宋" panose="02010600040101010101" pitchFamily="2" charset="-122"/>
              </a:rPr>
              <a:t>Prediction</a:t>
            </a:r>
          </a:p>
          <a:p>
            <a:pPr algn="just"/>
            <a:r>
              <a:rPr lang="en-US" altLang="zh-CN" dirty="0" smtClean="0">
                <a:latin typeface="华文仿宋" panose="02010600040101010101" pitchFamily="2" charset="-122"/>
                <a:ea typeface="华文仿宋" panose="02010600040101010101" pitchFamily="2" charset="-122"/>
              </a:rPr>
              <a:t>13w</a:t>
            </a:r>
            <a:r>
              <a:rPr lang="zh-CN" altLang="en-US" dirty="0" smtClean="0">
                <a:latin typeface="华文仿宋" panose="02010600040101010101" pitchFamily="2" charset="-122"/>
                <a:ea typeface="华文仿宋" panose="02010600040101010101" pitchFamily="2" charset="-122"/>
              </a:rPr>
              <a:t>张图片，共</a:t>
            </a:r>
            <a:r>
              <a:rPr lang="en-US" altLang="zh-CN" dirty="0" smtClean="0">
                <a:latin typeface="华文仿宋" panose="02010600040101010101" pitchFamily="2" charset="-122"/>
                <a:ea typeface="华文仿宋" panose="02010600040101010101" pitchFamily="2" charset="-122"/>
              </a:rPr>
              <a:t>50</a:t>
            </a:r>
            <a:r>
              <a:rPr lang="zh-CN" altLang="en-US" dirty="0" smtClean="0">
                <a:latin typeface="华文仿宋" panose="02010600040101010101" pitchFamily="2" charset="-122"/>
                <a:ea typeface="华文仿宋" panose="02010600040101010101" pitchFamily="2" charset="-122"/>
              </a:rPr>
              <a:t>种类别，</a:t>
            </a:r>
            <a:r>
              <a:rPr lang="en-US" altLang="zh-CN" dirty="0" smtClean="0">
                <a:latin typeface="华文仿宋" panose="02010600040101010101" pitchFamily="2" charset="-122"/>
                <a:ea typeface="华文仿宋" panose="02010600040101010101" pitchFamily="2" charset="-122"/>
              </a:rPr>
              <a:t>1000</a:t>
            </a:r>
            <a:r>
              <a:rPr lang="zh-CN" altLang="en-US" dirty="0" smtClean="0">
                <a:latin typeface="华文仿宋" panose="02010600040101010101" pitchFamily="2" charset="-122"/>
                <a:ea typeface="华文仿宋" panose="02010600040101010101" pitchFamily="2" charset="-122"/>
              </a:rPr>
              <a:t>种属性</a:t>
            </a:r>
            <a:endParaRPr lang="en-US" altLang="zh-CN" dirty="0" smtClean="0">
              <a:latin typeface="华文仿宋" panose="02010600040101010101" pitchFamily="2" charset="-122"/>
              <a:ea typeface="华文仿宋" panose="02010600040101010101" pitchFamily="2" charset="-122"/>
            </a:endParaRPr>
          </a:p>
          <a:p>
            <a:pPr algn="just"/>
            <a:r>
              <a:rPr lang="zh-CN" altLang="en-US" dirty="0" smtClean="0">
                <a:latin typeface="华文仿宋" panose="02010600040101010101" pitchFamily="2" charset="-122"/>
                <a:ea typeface="华文仿宋" panose="02010600040101010101" pitchFamily="2" charset="-122"/>
              </a:rPr>
              <a:t>分为</a:t>
            </a:r>
            <a:r>
              <a:rPr lang="en-US" altLang="zh-CN" dirty="0" smtClean="0">
                <a:latin typeface="华文仿宋" panose="02010600040101010101" pitchFamily="2" charset="-122"/>
                <a:ea typeface="华文仿宋" panose="02010600040101010101" pitchFamily="2" charset="-122"/>
              </a:rPr>
              <a:t>100983</a:t>
            </a:r>
            <a:r>
              <a:rPr lang="zh-CN" altLang="en-US" dirty="0" smtClean="0">
                <a:latin typeface="华文仿宋" panose="02010600040101010101" pitchFamily="2" charset="-122"/>
                <a:ea typeface="华文仿宋" panose="02010600040101010101" pitchFamily="2" charset="-122"/>
              </a:rPr>
              <a:t>训练图片，</a:t>
            </a:r>
            <a:r>
              <a:rPr lang="en-US" altLang="zh-CN" dirty="0" smtClean="0">
                <a:latin typeface="华文仿宋" panose="02010600040101010101" pitchFamily="2" charset="-122"/>
                <a:ea typeface="华文仿宋" panose="02010600040101010101" pitchFamily="2" charset="-122"/>
              </a:rPr>
              <a:t>38726</a:t>
            </a:r>
            <a:r>
              <a:rPr lang="zh-CN" altLang="en-US" dirty="0" smtClean="0">
                <a:latin typeface="华文仿宋" panose="02010600040101010101" pitchFamily="2" charset="-122"/>
                <a:ea typeface="华文仿宋" panose="02010600040101010101" pitchFamily="2" charset="-122"/>
              </a:rPr>
              <a:t>测试图片</a:t>
            </a:r>
            <a:endParaRPr lang="en-US" altLang="zh-CN" dirty="0" smtClean="0">
              <a:latin typeface="华文仿宋" panose="02010600040101010101" pitchFamily="2" charset="-122"/>
              <a:ea typeface="华文仿宋" panose="02010600040101010101" pitchFamily="2" charset="-122"/>
            </a:endParaRPr>
          </a:p>
          <a:p>
            <a:pPr algn="just"/>
            <a:endParaRPr lang="en-US" altLang="zh-CN" dirty="0">
              <a:latin typeface="华文仿宋" panose="02010600040101010101" pitchFamily="2" charset="-122"/>
              <a:ea typeface="华文仿宋" panose="02010600040101010101" pitchFamily="2" charset="-122"/>
            </a:endParaRPr>
          </a:p>
          <a:p>
            <a:pPr algn="just"/>
            <a:r>
              <a:rPr lang="en-US" altLang="zh-CN" dirty="0" smtClean="0">
                <a:latin typeface="华文仿宋" panose="02010600040101010101" pitchFamily="2" charset="-122"/>
                <a:ea typeface="华文仿宋" panose="02010600040101010101" pitchFamily="2" charset="-122"/>
              </a:rPr>
              <a:t>Deep Fashion</a:t>
            </a:r>
            <a:r>
              <a:rPr lang="en-US" altLang="zh-CN" dirty="0">
                <a:latin typeface="华文仿宋" panose="02010600040101010101" pitchFamily="2" charset="-122"/>
                <a:ea typeface="华文仿宋" panose="02010600040101010101" pitchFamily="2" charset="-122"/>
              </a:rPr>
              <a:t>: In-shop Clothes Retrieval</a:t>
            </a:r>
            <a:endParaRPr lang="en-US" altLang="zh-CN" dirty="0" smtClean="0">
              <a:latin typeface="华文仿宋" panose="02010600040101010101" pitchFamily="2" charset="-122"/>
              <a:ea typeface="华文仿宋" panose="02010600040101010101" pitchFamily="2" charset="-122"/>
            </a:endParaRPr>
          </a:p>
          <a:p>
            <a:pPr algn="just"/>
            <a:r>
              <a:rPr lang="zh-CN" altLang="en-US" dirty="0" smtClean="0">
                <a:latin typeface="华文仿宋" panose="02010600040101010101" pitchFamily="2" charset="-122"/>
                <a:ea typeface="华文仿宋" panose="02010600040101010101" pitchFamily="2" charset="-122"/>
              </a:rPr>
              <a:t>总共</a:t>
            </a:r>
            <a:r>
              <a:rPr lang="en-US" altLang="zh-CN" dirty="0" smtClean="0">
                <a:latin typeface="华文仿宋" panose="02010600040101010101" pitchFamily="2" charset="-122"/>
                <a:ea typeface="华文仿宋" panose="02010600040101010101" pitchFamily="2" charset="-122"/>
              </a:rPr>
              <a:t>33479</a:t>
            </a:r>
            <a:r>
              <a:rPr lang="zh-CN" altLang="en-US" dirty="0" smtClean="0">
                <a:latin typeface="华文仿宋" panose="02010600040101010101" pitchFamily="2" charset="-122"/>
                <a:ea typeface="华文仿宋" panose="02010600040101010101" pitchFamily="2" charset="-122"/>
              </a:rPr>
              <a:t>张图片，</a:t>
            </a:r>
            <a:r>
              <a:rPr lang="en-US" altLang="zh-CN" dirty="0" smtClean="0">
                <a:latin typeface="华文仿宋" panose="02010600040101010101" pitchFamily="2" charset="-122"/>
                <a:ea typeface="华文仿宋" panose="02010600040101010101" pitchFamily="2" charset="-122"/>
              </a:rPr>
              <a:t>2416</a:t>
            </a:r>
            <a:r>
              <a:rPr lang="zh-CN" altLang="en-US" dirty="0" smtClean="0">
                <a:latin typeface="华文仿宋" panose="02010600040101010101" pitchFamily="2" charset="-122"/>
                <a:ea typeface="华文仿宋" panose="02010600040101010101" pitchFamily="2" charset="-122"/>
              </a:rPr>
              <a:t>种衣服，每种衣服有若干张不同姿势的图片</a:t>
            </a:r>
            <a:endParaRPr lang="en-US" altLang="zh-CN" dirty="0" smtClean="0">
              <a:latin typeface="华文仿宋" panose="02010600040101010101" pitchFamily="2" charset="-122"/>
              <a:ea typeface="华文仿宋" panose="02010600040101010101" pitchFamily="2" charset="-122"/>
            </a:endParaRPr>
          </a:p>
          <a:p>
            <a:pPr algn="just"/>
            <a:r>
              <a:rPr lang="zh-CN" altLang="en-US" dirty="0" smtClean="0">
                <a:latin typeface="华文仿宋" panose="02010600040101010101" pitchFamily="2" charset="-122"/>
                <a:ea typeface="华文仿宋" panose="02010600040101010101" pitchFamily="2" charset="-122"/>
              </a:rPr>
              <a:t>分为</a:t>
            </a:r>
            <a:r>
              <a:rPr lang="en-US" altLang="zh-CN" dirty="0" smtClean="0">
                <a:latin typeface="华文仿宋" panose="02010600040101010101" pitchFamily="2" charset="-122"/>
                <a:ea typeface="华文仿宋" panose="02010600040101010101" pitchFamily="2" charset="-122"/>
              </a:rPr>
              <a:t>16695</a:t>
            </a:r>
            <a:r>
              <a:rPr lang="zh-CN" altLang="en-US" dirty="0" smtClean="0">
                <a:latin typeface="华文仿宋" panose="02010600040101010101" pitchFamily="2" charset="-122"/>
                <a:ea typeface="华文仿宋" panose="02010600040101010101" pitchFamily="2" charset="-122"/>
              </a:rPr>
              <a:t>张训练图片，</a:t>
            </a:r>
            <a:r>
              <a:rPr lang="en-US" altLang="zh-CN" dirty="0" smtClean="0">
                <a:latin typeface="华文仿宋" panose="02010600040101010101" pitchFamily="2" charset="-122"/>
                <a:ea typeface="华文仿宋" panose="02010600040101010101" pitchFamily="2" charset="-122"/>
              </a:rPr>
              <a:t>16784</a:t>
            </a:r>
            <a:r>
              <a:rPr lang="zh-CN" altLang="en-US" dirty="0" smtClean="0">
                <a:latin typeface="华文仿宋" panose="02010600040101010101" pitchFamily="2" charset="-122"/>
                <a:ea typeface="华文仿宋" panose="02010600040101010101" pitchFamily="2" charset="-122"/>
              </a:rPr>
              <a:t>测试图片</a:t>
            </a:r>
            <a:endParaRPr lang="en-US" altLang="zh-CN" dirty="0">
              <a:latin typeface="华文仿宋" panose="02010600040101010101" pitchFamily="2" charset="-122"/>
              <a:ea typeface="华文仿宋" panose="02010600040101010101" pitchFamily="2" charset="-122"/>
            </a:endParaRPr>
          </a:p>
          <a:p>
            <a:pPr algn="just"/>
            <a:endParaRPr lang="zh-CN" altLang="en-US" dirty="0"/>
          </a:p>
        </p:txBody>
      </p:sp>
      <p:sp>
        <p:nvSpPr>
          <p:cNvPr id="7" name="文本框 6"/>
          <p:cNvSpPr txBox="1"/>
          <p:nvPr/>
        </p:nvSpPr>
        <p:spPr>
          <a:xfrm>
            <a:off x="559854" y="4586236"/>
            <a:ext cx="10067026" cy="1754326"/>
          </a:xfrm>
          <a:prstGeom prst="rect">
            <a:avLst/>
          </a:prstGeom>
          <a:noFill/>
        </p:spPr>
        <p:txBody>
          <a:bodyPr wrap="square" rtlCol="0">
            <a:spAutoFit/>
          </a:bodyPr>
          <a:lstStyle/>
          <a:p>
            <a:r>
              <a:rPr lang="zh-CN" altLang="en-US" dirty="0" smtClean="0">
                <a:latin typeface="华文仿宋" panose="02010600040101010101" pitchFamily="2" charset="-122"/>
                <a:ea typeface="华文仿宋" panose="02010600040101010101" pitchFamily="2" charset="-122"/>
              </a:rPr>
              <a:t>实验环境：</a:t>
            </a:r>
            <a:r>
              <a:rPr lang="en-US" altLang="zh-CN" dirty="0" smtClean="0">
                <a:latin typeface="华文仿宋" panose="02010600040101010101" pitchFamily="2" charset="-122"/>
                <a:ea typeface="华文仿宋" panose="02010600040101010101" pitchFamily="2" charset="-122"/>
              </a:rPr>
              <a:t>Python with </a:t>
            </a:r>
            <a:r>
              <a:rPr lang="en-US" altLang="zh-CN" dirty="0" err="1">
                <a:latin typeface="华文仿宋" panose="02010600040101010101" pitchFamily="2" charset="-122"/>
                <a:ea typeface="华文仿宋" panose="02010600040101010101" pitchFamily="2" charset="-122"/>
              </a:rPr>
              <a:t>Pytorch</a:t>
            </a:r>
            <a:r>
              <a:rPr lang="en-US" altLang="zh-CN" dirty="0">
                <a:latin typeface="华文仿宋" panose="02010600040101010101" pitchFamily="2" charset="-122"/>
                <a:ea typeface="华文仿宋" panose="02010600040101010101" pitchFamily="2" charset="-122"/>
              </a:rPr>
              <a:t> </a:t>
            </a:r>
            <a:r>
              <a:rPr lang="en-US" altLang="zh-CN" dirty="0" smtClean="0">
                <a:latin typeface="华文仿宋" panose="02010600040101010101" pitchFamily="2" charset="-122"/>
                <a:ea typeface="华文仿宋" panose="02010600040101010101" pitchFamily="2" charset="-122"/>
              </a:rPr>
              <a:t>0.2.0_4</a:t>
            </a:r>
          </a:p>
          <a:p>
            <a:r>
              <a:rPr lang="en-US" altLang="zh-CN" dirty="0">
                <a:latin typeface="华文仿宋" panose="02010600040101010101" pitchFamily="2" charset="-122"/>
                <a:ea typeface="华文仿宋" panose="02010600040101010101" pitchFamily="2" charset="-122"/>
              </a:rPr>
              <a:t>	</a:t>
            </a:r>
            <a:r>
              <a:rPr lang="en-US" altLang="zh-CN" dirty="0" smtClean="0">
                <a:latin typeface="华文仿宋" panose="02010600040101010101" pitchFamily="2" charset="-122"/>
                <a:ea typeface="华文仿宋" panose="02010600040101010101" pitchFamily="2" charset="-122"/>
              </a:rPr>
              <a:t>    Intel(R</a:t>
            </a:r>
            <a:r>
              <a:rPr lang="en-US" altLang="zh-CN" dirty="0">
                <a:latin typeface="华文仿宋" panose="02010600040101010101" pitchFamily="2" charset="-122"/>
                <a:ea typeface="华文仿宋" panose="02010600040101010101" pitchFamily="2" charset="-122"/>
              </a:rPr>
              <a:t>) Core(TM) i7-4790K CPU @ 4.00GHz with 32GB </a:t>
            </a:r>
            <a:r>
              <a:rPr lang="en-US" altLang="zh-CN" dirty="0" smtClean="0">
                <a:latin typeface="华文仿宋" panose="02010600040101010101" pitchFamily="2" charset="-122"/>
                <a:ea typeface="华文仿宋" panose="02010600040101010101" pitchFamily="2" charset="-122"/>
              </a:rPr>
              <a:t>RAM</a:t>
            </a:r>
          </a:p>
          <a:p>
            <a:r>
              <a:rPr lang="en-US" altLang="zh-CN" dirty="0">
                <a:latin typeface="华文仿宋" panose="02010600040101010101" pitchFamily="2" charset="-122"/>
                <a:ea typeface="华文仿宋" panose="02010600040101010101" pitchFamily="2" charset="-122"/>
              </a:rPr>
              <a:t> </a:t>
            </a:r>
            <a:r>
              <a:rPr lang="en-US" altLang="zh-CN" dirty="0" smtClean="0">
                <a:latin typeface="华文仿宋" panose="02010600040101010101" pitchFamily="2" charset="-122"/>
                <a:ea typeface="华文仿宋" panose="02010600040101010101" pitchFamily="2" charset="-122"/>
              </a:rPr>
              <a:t>                   GeForce </a:t>
            </a:r>
            <a:r>
              <a:rPr lang="en-US" altLang="zh-CN" dirty="0">
                <a:latin typeface="华文仿宋" panose="02010600040101010101" pitchFamily="2" charset="-122"/>
                <a:ea typeface="华文仿宋" panose="02010600040101010101" pitchFamily="2" charset="-122"/>
              </a:rPr>
              <a:t>GTX TITAN X with CUDA 7.5</a:t>
            </a:r>
          </a:p>
          <a:p>
            <a:r>
              <a:rPr lang="en-US" altLang="zh-CN" dirty="0" smtClean="0">
                <a:latin typeface="华文仿宋" panose="02010600040101010101" pitchFamily="2" charset="-122"/>
                <a:ea typeface="华文仿宋" panose="02010600040101010101" pitchFamily="2" charset="-122"/>
              </a:rPr>
              <a:t>                    Ubuntu </a:t>
            </a:r>
            <a:r>
              <a:rPr lang="en-US" altLang="zh-CN" dirty="0">
                <a:latin typeface="华文仿宋" panose="02010600040101010101" pitchFamily="2" charset="-122"/>
                <a:ea typeface="华文仿宋" panose="02010600040101010101" pitchFamily="2" charset="-122"/>
              </a:rPr>
              <a:t>14.04</a:t>
            </a:r>
          </a:p>
          <a:p>
            <a:r>
              <a:rPr lang="en-US" altLang="zh-CN" dirty="0" smtClean="0"/>
              <a:t>                     </a:t>
            </a:r>
            <a:endParaRPr lang="en-US" altLang="zh-CN" dirty="0"/>
          </a:p>
          <a:p>
            <a:endParaRPr lang="zh-CN" altLang="en-US" dirty="0"/>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396" y="924154"/>
            <a:ext cx="7315200" cy="3340608"/>
          </a:xfrm>
          <a:prstGeom prst="rect">
            <a:avLst/>
          </a:prstGeom>
        </p:spPr>
      </p:pic>
    </p:spTree>
    <p:extLst>
      <p:ext uri="{BB962C8B-B14F-4D97-AF65-F5344CB8AC3E}">
        <p14:creationId xmlns:p14="http://schemas.microsoft.com/office/powerpoint/2010/main" val="796283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pic>
        <p:nvPicPr>
          <p:cNvPr id="8" name="图片 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3" cstate="print">
            <a:extLst>
              <a:ext uri="{28A0092B-C50C-407E-A947-70E740481C1C}">
                <a14:useLocalDpi xmlns:a14="http://schemas.microsoft.com/office/drawing/2010/main" val="0"/>
              </a:ext>
            </a:extLst>
          </a:blip>
          <a:srcRect l="1" t="28217" r="-29" b="26945"/>
          <a:stretch/>
        </p:blipFill>
        <p:spPr>
          <a:xfrm>
            <a:off x="0" y="1935126"/>
            <a:ext cx="12195544" cy="3075024"/>
          </a:xfrm>
          <a:prstGeom prst="rect">
            <a:avLst/>
          </a:prstGeom>
        </p:spPr>
      </p:pic>
      <p:sp>
        <p:nvSpPr>
          <p:cNvPr id="11" name="圆角矩形 1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668263" y="-1047043"/>
            <a:ext cx="2988254" cy="3962381"/>
          </a:xfrm>
          <a:prstGeom prst="roundRect">
            <a:avLst>
              <a:gd name="adj" fmla="val 12431"/>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p>
          <a:p>
            <a:pPr algn="ctr"/>
            <a:endParaRPr lang="en-US" altLang="zh-CN" sz="3600" dirty="0"/>
          </a:p>
          <a:p>
            <a:pPr algn="ctr"/>
            <a:r>
              <a:rPr lang="en-US" altLang="zh-CN" sz="5400" dirty="0"/>
              <a:t>PART</a:t>
            </a:r>
            <a:r>
              <a:rPr lang="en-US" altLang="zh-CN" sz="3600" dirty="0"/>
              <a:t> </a:t>
            </a:r>
          </a:p>
          <a:p>
            <a:pPr algn="ctr"/>
            <a:r>
              <a:rPr lang="en-US" altLang="zh-CN" sz="11500" dirty="0"/>
              <a:t>03</a:t>
            </a:r>
          </a:p>
        </p:txBody>
      </p:sp>
      <p:sp>
        <p:nvSpPr>
          <p:cNvPr id="12" name="矩形 1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2865093" y="3478989"/>
            <a:ext cx="6594593"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smtClean="0">
                <a:solidFill>
                  <a:schemeClr val="bg1"/>
                </a:solidFill>
                <a:ea typeface="Microsoft YaHei UI" panose="020B0503020204020204" pitchFamily="34" charset="-122"/>
              </a:rPr>
              <a:t>实验方法</a:t>
            </a:r>
            <a:endParaRPr lang="zh-CN" altLang="en-US" sz="6000" dirty="0">
              <a:solidFill>
                <a:schemeClr val="bg1"/>
              </a:solidFill>
              <a:ea typeface="Microsoft YaHei UI" panose="020B0503020204020204" pitchFamily="34" charset="-122"/>
            </a:endParaRP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Tree>
    <p:extLst>
      <p:ext uri="{BB962C8B-B14F-4D97-AF65-F5344CB8AC3E}">
        <p14:creationId xmlns:p14="http://schemas.microsoft.com/office/powerpoint/2010/main" val="291662912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32" name="圆角矩形 3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59854" y="360913"/>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03</a:t>
            </a:r>
            <a:endParaRPr lang="zh-CN" altLang="en-US" sz="2400" b="1" dirty="0"/>
          </a:p>
        </p:txBody>
      </p:sp>
      <p:sp>
        <p:nvSpPr>
          <p:cNvPr id="34" name="矩形 33"/>
          <p:cNvSpPr/>
          <p:nvPr/>
        </p:nvSpPr>
        <p:spPr>
          <a:xfrm>
            <a:off x="1274075" y="343319"/>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实验方法</a:t>
            </a:r>
            <a:endParaRPr lang="zh-CN" altLang="en-US" sz="2400" dirty="0">
              <a:solidFill>
                <a:schemeClr val="tx1">
                  <a:lumMod val="75000"/>
                  <a:lumOff val="25000"/>
                </a:schemeClr>
              </a:solidFill>
              <a:ea typeface="Microsoft YaHei UI" panose="020B0503020204020204" pitchFamily="34" charset="-122"/>
            </a:endParaRPr>
          </a:p>
        </p:txBody>
      </p:sp>
      <p:sp>
        <p:nvSpPr>
          <p:cNvPr id="7"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mc:AlternateContent xmlns:mc="http://schemas.openxmlformats.org/markup-compatibility/2006" xmlns:a14="http://schemas.microsoft.com/office/drawing/2010/main">
        <mc:Choice Requires="a14">
          <p:sp>
            <p:nvSpPr>
              <p:cNvPr id="8" name="文本框 7"/>
              <p:cNvSpPr txBox="1"/>
              <p:nvPr/>
            </p:nvSpPr>
            <p:spPr>
              <a:xfrm>
                <a:off x="3191772" y="1095895"/>
                <a:ext cx="1906438" cy="646331"/>
              </a:xfrm>
              <a:prstGeom prst="rect">
                <a:avLst/>
              </a:prstGeom>
              <a:noFill/>
            </p:spPr>
            <p:txBody>
              <a:bodyPr wrap="square" rtlCol="0">
                <a:spAutoFit/>
              </a:bodyPr>
              <a:lstStyle/>
              <a:p>
                <a:r>
                  <a:rPr lang="en-US" altLang="zh-CN" dirty="0" smtClean="0"/>
                  <a:t>Input    </a:t>
                </a:r>
                <a:r>
                  <a:rPr lang="en-US" altLang="zh-CN" dirty="0"/>
                  <a:t>224</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224</a:t>
                </a:r>
                <a:endParaRPr lang="zh-CN" altLang="en-US" dirty="0"/>
              </a:p>
              <a:p>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3191772" y="1095895"/>
                <a:ext cx="1906438" cy="646331"/>
              </a:xfrm>
              <a:prstGeom prst="rect">
                <a:avLst/>
              </a:prstGeom>
              <a:blipFill rotWithShape="0">
                <a:blip r:embed="rId4"/>
                <a:stretch>
                  <a:fillRect l="-2885" t="-5660"/>
                </a:stretch>
              </a:blipFill>
            </p:spPr>
            <p:txBody>
              <a:bodyPr/>
              <a:lstStyle/>
              <a:p>
                <a:r>
                  <a:rPr lang="zh-CN" altLang="en-US">
                    <a:noFill/>
                  </a:rPr>
                  <a:t> </a:t>
                </a:r>
              </a:p>
            </p:txBody>
          </p:sp>
        </mc:Fallback>
      </mc:AlternateContent>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2429" y="828123"/>
            <a:ext cx="983411" cy="983411"/>
          </a:xfrm>
          <a:prstGeom prst="rect">
            <a:avLst/>
          </a:prstGeom>
        </p:spPr>
      </p:pic>
      <p:cxnSp>
        <p:nvCxnSpPr>
          <p:cNvPr id="11" name="直接箭头连接符 10"/>
          <p:cNvCxnSpPr/>
          <p:nvPr/>
        </p:nvCxnSpPr>
        <p:spPr>
          <a:xfrm>
            <a:off x="4144991" y="1509313"/>
            <a:ext cx="0" cy="1260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356338" y="1954700"/>
            <a:ext cx="1285335" cy="369332"/>
          </a:xfrm>
          <a:prstGeom prst="rect">
            <a:avLst/>
          </a:prstGeom>
          <a:noFill/>
        </p:spPr>
        <p:txBody>
          <a:bodyPr wrap="square" rtlCol="0">
            <a:spAutoFit/>
          </a:bodyPr>
          <a:lstStyle/>
          <a:p>
            <a:r>
              <a:rPr lang="en-US" altLang="zh-CN" dirty="0" smtClean="0"/>
              <a:t>ResNet50</a:t>
            </a:r>
            <a:endParaRPr lang="zh-CN" altLang="en-US" dirty="0"/>
          </a:p>
        </p:txBody>
      </p:sp>
      <p:sp>
        <p:nvSpPr>
          <p:cNvPr id="13" name="矩形 12"/>
          <p:cNvSpPr/>
          <p:nvPr/>
        </p:nvSpPr>
        <p:spPr>
          <a:xfrm>
            <a:off x="2812210" y="2761624"/>
            <a:ext cx="2665562" cy="301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Conv</a:t>
            </a:r>
            <a:endParaRPr lang="zh-CN" altLang="en-US" dirty="0"/>
          </a:p>
        </p:txBody>
      </p:sp>
      <p:cxnSp>
        <p:nvCxnSpPr>
          <p:cNvPr id="15" name="直接箭头连接符 14"/>
          <p:cNvCxnSpPr>
            <a:stCxn id="13" idx="2"/>
          </p:cNvCxnSpPr>
          <p:nvPr/>
        </p:nvCxnSpPr>
        <p:spPr>
          <a:xfrm>
            <a:off x="4144991" y="3063548"/>
            <a:ext cx="0" cy="249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812210" y="3501140"/>
            <a:ext cx="424711" cy="424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053061" y="3501139"/>
            <a:ext cx="424711" cy="424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430437" y="3501140"/>
            <a:ext cx="424711" cy="424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975338" y="3501139"/>
            <a:ext cx="957532" cy="369332"/>
          </a:xfrm>
          <a:prstGeom prst="rect">
            <a:avLst/>
          </a:prstGeom>
          <a:noFill/>
        </p:spPr>
        <p:txBody>
          <a:bodyPr wrap="square" rtlCol="0">
            <a:spAutoFit/>
          </a:bodyPr>
          <a:lstStyle/>
          <a:p>
            <a:r>
              <a:rPr lang="en-US" altLang="zh-CN" dirty="0" smtClean="0"/>
              <a:t>………....</a:t>
            </a:r>
            <a:endParaRPr lang="zh-CN" altLang="en-US" dirty="0"/>
          </a:p>
        </p:txBody>
      </p:sp>
      <mc:AlternateContent xmlns:mc="http://schemas.openxmlformats.org/markup-compatibility/2006" xmlns:a14="http://schemas.microsoft.com/office/drawing/2010/main">
        <mc:Choice Requires="a14">
          <p:sp>
            <p:nvSpPr>
              <p:cNvPr id="19" name="文本框 18"/>
              <p:cNvSpPr txBox="1"/>
              <p:nvPr/>
            </p:nvSpPr>
            <p:spPr>
              <a:xfrm>
                <a:off x="2812210" y="3312884"/>
                <a:ext cx="543464" cy="261610"/>
              </a:xfrm>
              <a:prstGeom prst="rect">
                <a:avLst/>
              </a:prstGeom>
              <a:noFill/>
            </p:spPr>
            <p:txBody>
              <a:bodyPr wrap="square" rtlCol="0">
                <a:spAutoFit/>
              </a:bodyPr>
              <a:lstStyle/>
              <a:p>
                <a:r>
                  <a:rPr lang="en-US" altLang="zh-CN" sz="1100" dirty="0" smtClean="0"/>
                  <a:t>7</a:t>
                </a:r>
                <a14:m>
                  <m:oMath xmlns:m="http://schemas.openxmlformats.org/officeDocument/2006/math">
                    <m:r>
                      <a:rPr lang="en-US" altLang="zh-CN" sz="1100" i="1" smtClean="0">
                        <a:latin typeface="Cambria Math" panose="02040503050406030204" pitchFamily="18" charset="0"/>
                        <a:ea typeface="Cambria Math" panose="02040503050406030204" pitchFamily="18" charset="0"/>
                      </a:rPr>
                      <m:t>×</m:t>
                    </m:r>
                  </m:oMath>
                </a14:m>
                <a:r>
                  <a:rPr lang="en-US" altLang="zh-CN" sz="1100" dirty="0" smtClean="0"/>
                  <a:t>7</a:t>
                </a:r>
                <a:endParaRPr lang="zh-CN" altLang="en-US" sz="110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812210" y="3312884"/>
                <a:ext cx="543464" cy="261610"/>
              </a:xfrm>
              <a:prstGeom prst="rect">
                <a:avLst/>
              </a:prstGeom>
              <a:blipFill rotWithShape="0">
                <a:blip r:embed="rId6"/>
                <a:stretch>
                  <a:fillRect b="-16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3389171" y="3308052"/>
                <a:ext cx="543464" cy="261610"/>
              </a:xfrm>
              <a:prstGeom prst="rect">
                <a:avLst/>
              </a:prstGeom>
              <a:noFill/>
            </p:spPr>
            <p:txBody>
              <a:bodyPr wrap="square" rtlCol="0">
                <a:spAutoFit/>
              </a:bodyPr>
              <a:lstStyle/>
              <a:p>
                <a:r>
                  <a:rPr lang="en-US" altLang="zh-CN" sz="1100" dirty="0" smtClean="0"/>
                  <a:t>7</a:t>
                </a:r>
                <a14:m>
                  <m:oMath xmlns:m="http://schemas.openxmlformats.org/officeDocument/2006/math">
                    <m:r>
                      <a:rPr lang="en-US" altLang="zh-CN" sz="1100" i="1" smtClean="0">
                        <a:latin typeface="Cambria Math" panose="02040503050406030204" pitchFamily="18" charset="0"/>
                        <a:ea typeface="Cambria Math" panose="02040503050406030204" pitchFamily="18" charset="0"/>
                      </a:rPr>
                      <m:t>×</m:t>
                    </m:r>
                  </m:oMath>
                </a14:m>
                <a:r>
                  <a:rPr lang="en-US" altLang="zh-CN" sz="1100" dirty="0" smtClean="0"/>
                  <a:t>7</a:t>
                </a:r>
                <a:endParaRPr lang="zh-CN" altLang="en-US" sz="11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3389171" y="3308052"/>
                <a:ext cx="543464" cy="261610"/>
              </a:xfrm>
              <a:prstGeom prst="rect">
                <a:avLst/>
              </a:prstGeom>
              <a:blipFill rotWithShape="0">
                <a:blip r:embed="rId7"/>
                <a:stretch>
                  <a:fillRect b="-16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5071173" y="3302210"/>
                <a:ext cx="543464" cy="261610"/>
              </a:xfrm>
              <a:prstGeom prst="rect">
                <a:avLst/>
              </a:prstGeom>
              <a:noFill/>
            </p:spPr>
            <p:txBody>
              <a:bodyPr wrap="square" rtlCol="0">
                <a:spAutoFit/>
              </a:bodyPr>
              <a:lstStyle/>
              <a:p>
                <a:r>
                  <a:rPr lang="en-US" altLang="zh-CN" sz="1100" dirty="0" smtClean="0"/>
                  <a:t>7</a:t>
                </a:r>
                <a14:m>
                  <m:oMath xmlns:m="http://schemas.openxmlformats.org/officeDocument/2006/math">
                    <m:r>
                      <a:rPr lang="en-US" altLang="zh-CN" sz="1100" i="1" smtClean="0">
                        <a:latin typeface="Cambria Math" panose="02040503050406030204" pitchFamily="18" charset="0"/>
                        <a:ea typeface="Cambria Math" panose="02040503050406030204" pitchFamily="18" charset="0"/>
                      </a:rPr>
                      <m:t>×</m:t>
                    </m:r>
                  </m:oMath>
                </a14:m>
                <a:r>
                  <a:rPr lang="en-US" altLang="zh-CN" sz="1100" dirty="0" smtClean="0"/>
                  <a:t>7</a:t>
                </a:r>
                <a:endParaRPr lang="zh-CN" altLang="en-US" sz="11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5071173" y="3302210"/>
                <a:ext cx="543464" cy="261610"/>
              </a:xfrm>
              <a:prstGeom prst="rect">
                <a:avLst/>
              </a:prstGeom>
              <a:blipFill rotWithShape="0">
                <a:blip r:embed="rId7"/>
                <a:stretch>
                  <a:fillRect b="-16279"/>
                </a:stretch>
              </a:blipFill>
            </p:spPr>
            <p:txBody>
              <a:bodyPr/>
              <a:lstStyle/>
              <a:p>
                <a:r>
                  <a:rPr lang="zh-CN" altLang="en-US">
                    <a:noFill/>
                  </a:rPr>
                  <a:t> </a:t>
                </a:r>
              </a:p>
            </p:txBody>
          </p:sp>
        </mc:Fallback>
      </mc:AlternateContent>
      <p:cxnSp>
        <p:nvCxnSpPr>
          <p:cNvPr id="23" name="直接箭头连接符 22"/>
          <p:cNvCxnSpPr/>
          <p:nvPr/>
        </p:nvCxnSpPr>
        <p:spPr>
          <a:xfrm>
            <a:off x="4144991" y="3925850"/>
            <a:ext cx="0" cy="370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812210" y="4308062"/>
            <a:ext cx="2665562" cy="301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FC</a:t>
            </a:r>
            <a:endParaRPr lang="zh-CN" altLang="en-US" dirty="0"/>
          </a:p>
        </p:txBody>
      </p:sp>
      <p:cxnSp>
        <p:nvCxnSpPr>
          <p:cNvPr id="27" name="直接箭头连接符 26"/>
          <p:cNvCxnSpPr>
            <a:stCxn id="28" idx="2"/>
            <a:endCxn id="39" idx="0"/>
          </p:cNvCxnSpPr>
          <p:nvPr/>
        </p:nvCxnSpPr>
        <p:spPr>
          <a:xfrm>
            <a:off x="4144991" y="4609986"/>
            <a:ext cx="0" cy="759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157998" y="4808334"/>
            <a:ext cx="957532" cy="276999"/>
          </a:xfrm>
          <a:prstGeom prst="rect">
            <a:avLst/>
          </a:prstGeom>
          <a:noFill/>
        </p:spPr>
        <p:txBody>
          <a:bodyPr wrap="square" rtlCol="0">
            <a:spAutoFit/>
          </a:bodyPr>
          <a:lstStyle/>
          <a:p>
            <a:r>
              <a:rPr lang="en-US" altLang="zh-CN" sz="1200" dirty="0" smtClean="0"/>
              <a:t>512</a:t>
            </a:r>
            <a:endParaRPr lang="zh-CN" altLang="en-US" sz="1200" dirty="0"/>
          </a:p>
        </p:txBody>
      </p:sp>
      <p:sp>
        <p:nvSpPr>
          <p:cNvPr id="30" name="矩形 29"/>
          <p:cNvSpPr/>
          <p:nvPr/>
        </p:nvSpPr>
        <p:spPr>
          <a:xfrm>
            <a:off x="4889959" y="4758116"/>
            <a:ext cx="1503424" cy="369332"/>
          </a:xfrm>
          <a:prstGeom prst="rect">
            <a:avLst/>
          </a:prstGeom>
          <a:noFill/>
        </p:spPr>
        <p:txBody>
          <a:bodyPr wrap="none" lIns="91440" tIns="45720" rIns="91440" bIns="45720">
            <a:spAutoFit/>
          </a:bodyPr>
          <a:lstStyle/>
          <a:p>
            <a:pPr algn="ctr"/>
            <a:r>
              <a:rPr lang="en-US" altLang="zh-CN" b="0" cap="none" spc="0" dirty="0" smtClean="0">
                <a:ln w="0"/>
                <a:solidFill>
                  <a:schemeClr val="accent1"/>
                </a:solidFill>
                <a:effectLst>
                  <a:outerShdw blurRad="38100" dist="25400" dir="5400000" algn="ctr" rotWithShape="0">
                    <a:srgbClr val="6E747A">
                      <a:alpha val="43000"/>
                    </a:srgbClr>
                  </a:outerShdw>
                </a:effectLst>
              </a:rPr>
              <a:t> </a:t>
            </a:r>
            <a:r>
              <a:rPr lang="en-US" altLang="zh-CN" dirty="0" smtClean="0">
                <a:ln w="0"/>
                <a:solidFill>
                  <a:schemeClr val="accent1"/>
                </a:solidFill>
                <a:effectLst>
                  <a:outerShdw blurRad="38100" dist="25400" dir="5400000" algn="ctr" rotWithShape="0">
                    <a:srgbClr val="6E747A">
                      <a:alpha val="43000"/>
                    </a:srgbClr>
                  </a:outerShdw>
                </a:effectLst>
              </a:rPr>
              <a:t>Deep</a:t>
            </a:r>
            <a:r>
              <a:rPr lang="en-US" altLang="zh-CN" b="0" cap="none" spc="0" dirty="0" smtClean="0">
                <a:ln w="0"/>
                <a:solidFill>
                  <a:schemeClr val="accent1"/>
                </a:solidFill>
                <a:effectLst>
                  <a:outerShdw blurRad="38100" dist="25400" dir="5400000" algn="ctr" rotWithShape="0">
                    <a:srgbClr val="6E747A">
                      <a:alpha val="43000"/>
                    </a:srgbClr>
                  </a:outerShdw>
                </a:effectLst>
              </a:rPr>
              <a:t> </a:t>
            </a:r>
            <a:r>
              <a:rPr lang="en-US" altLang="zh-CN" dirty="0" smtClean="0">
                <a:ln w="0"/>
                <a:solidFill>
                  <a:schemeClr val="accent1"/>
                </a:solidFill>
                <a:effectLst>
                  <a:outerShdw blurRad="38100" dist="25400" dir="5400000" algn="ctr" rotWithShape="0">
                    <a:srgbClr val="6E747A">
                      <a:alpha val="43000"/>
                    </a:srgbClr>
                  </a:outerShdw>
                </a:effectLst>
              </a:rPr>
              <a:t>F</a:t>
            </a:r>
            <a:r>
              <a:rPr lang="en-US" altLang="zh-CN" b="0" cap="none" spc="0" dirty="0" smtClean="0">
                <a:ln w="0"/>
                <a:solidFill>
                  <a:schemeClr val="accent1"/>
                </a:solidFill>
                <a:effectLst>
                  <a:outerShdw blurRad="38100" dist="25400" dir="5400000" algn="ctr" rotWithShape="0">
                    <a:srgbClr val="6E747A">
                      <a:alpha val="43000"/>
                    </a:srgbClr>
                  </a:outerShdw>
                </a:effectLst>
              </a:rPr>
              <a:t>eature</a:t>
            </a:r>
            <a:endParaRPr lang="zh-CN" altLang="en-US" b="0" cap="none" spc="0" dirty="0">
              <a:ln w="0"/>
              <a:solidFill>
                <a:schemeClr val="accent1"/>
              </a:solidFill>
              <a:effectLst>
                <a:outerShdw blurRad="38100" dist="25400" dir="5400000" algn="ctr" rotWithShape="0">
                  <a:srgbClr val="6E747A">
                    <a:alpha val="43000"/>
                  </a:srgbClr>
                </a:outerShdw>
              </a:effectLst>
            </a:endParaRPr>
          </a:p>
        </p:txBody>
      </p:sp>
      <p:cxnSp>
        <p:nvCxnSpPr>
          <p:cNvPr id="33" name="直接箭头连接符 32"/>
          <p:cNvCxnSpPr/>
          <p:nvPr/>
        </p:nvCxnSpPr>
        <p:spPr>
          <a:xfrm>
            <a:off x="5614637" y="3713494"/>
            <a:ext cx="2054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6038619" y="3335536"/>
            <a:ext cx="1274131" cy="369332"/>
          </a:xfrm>
          <a:prstGeom prst="rect">
            <a:avLst/>
          </a:prstGeom>
          <a:noFill/>
        </p:spPr>
        <p:txBody>
          <a:bodyPr wrap="none" lIns="91440" tIns="45720" rIns="91440" bIns="45720">
            <a:spAutoFit/>
          </a:bodyPr>
          <a:lstStyle/>
          <a:p>
            <a:pPr algn="ctr"/>
            <a:r>
              <a:rPr lang="en-US" altLang="zh-CN" dirty="0" err="1">
                <a:ln w="0"/>
                <a:effectLst>
                  <a:outerShdw blurRad="38100" dist="19050" dir="2700000" algn="tl" rotWithShape="0">
                    <a:schemeClr val="dk1">
                      <a:alpha val="40000"/>
                    </a:schemeClr>
                  </a:outerShdw>
                </a:effectLst>
              </a:rPr>
              <a:t>a</a:t>
            </a:r>
            <a:r>
              <a:rPr lang="en-US" altLang="zh-CN" b="0" cap="none" spc="0" dirty="0" err="1" smtClean="0">
                <a:ln w="0"/>
                <a:solidFill>
                  <a:schemeClr val="tx1"/>
                </a:solidFill>
                <a:effectLst>
                  <a:outerShdw blurRad="38100" dist="19050" dir="2700000" algn="tl" rotWithShape="0">
                    <a:schemeClr val="dk1">
                      <a:alpha val="40000"/>
                    </a:schemeClr>
                  </a:outerShdw>
                </a:effectLst>
              </a:rPr>
              <a:t>vg</a:t>
            </a:r>
            <a:r>
              <a:rPr lang="en-US" altLang="zh-CN" b="0" cap="none" spc="0" dirty="0" smtClean="0">
                <a:ln w="0"/>
                <a:solidFill>
                  <a:schemeClr val="tx1"/>
                </a:solidFill>
                <a:effectLst>
                  <a:outerShdw blurRad="38100" dist="19050" dir="2700000" algn="tl" rotWithShape="0">
                    <a:schemeClr val="dk1">
                      <a:alpha val="40000"/>
                    </a:schemeClr>
                  </a:outerShdw>
                </a:effectLst>
              </a:rPr>
              <a:t>-pooling</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
        <p:nvSpPr>
          <p:cNvPr id="36" name="矩形 35"/>
          <p:cNvSpPr/>
          <p:nvPr/>
        </p:nvSpPr>
        <p:spPr>
          <a:xfrm>
            <a:off x="7805018" y="3445760"/>
            <a:ext cx="424711" cy="424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7" name="文本框 36"/>
              <p:cNvSpPr txBox="1"/>
              <p:nvPr/>
            </p:nvSpPr>
            <p:spPr>
              <a:xfrm>
                <a:off x="7823130" y="3246831"/>
                <a:ext cx="543464" cy="261610"/>
              </a:xfrm>
              <a:prstGeom prst="rect">
                <a:avLst/>
              </a:prstGeom>
              <a:noFill/>
            </p:spPr>
            <p:txBody>
              <a:bodyPr wrap="square" rtlCol="0">
                <a:spAutoFit/>
              </a:bodyPr>
              <a:lstStyle/>
              <a:p>
                <a:r>
                  <a:rPr lang="en-US" altLang="zh-CN" sz="1100" dirty="0" smtClean="0"/>
                  <a:t>7</a:t>
                </a:r>
                <a14:m>
                  <m:oMath xmlns:m="http://schemas.openxmlformats.org/officeDocument/2006/math">
                    <m:r>
                      <a:rPr lang="en-US" altLang="zh-CN" sz="1100" i="1" smtClean="0">
                        <a:latin typeface="Cambria Math" panose="02040503050406030204" pitchFamily="18" charset="0"/>
                        <a:ea typeface="Cambria Math" panose="02040503050406030204" pitchFamily="18" charset="0"/>
                      </a:rPr>
                      <m:t>×</m:t>
                    </m:r>
                  </m:oMath>
                </a14:m>
                <a:r>
                  <a:rPr lang="en-US" altLang="zh-CN" sz="1100" dirty="0" smtClean="0"/>
                  <a:t>7</a:t>
                </a:r>
                <a:endParaRPr lang="zh-CN" altLang="en-US" sz="1100" dirty="0"/>
              </a:p>
            </p:txBody>
          </p:sp>
        </mc:Choice>
        <mc:Fallback xmlns="">
          <p:sp>
            <p:nvSpPr>
              <p:cNvPr id="37" name="文本框 36"/>
              <p:cNvSpPr txBox="1">
                <a:spLocks noRot="1" noChangeAspect="1" noMove="1" noResize="1" noEditPoints="1" noAdjustHandles="1" noChangeArrowheads="1" noChangeShapeType="1" noTextEdit="1"/>
              </p:cNvSpPr>
              <p:nvPr/>
            </p:nvSpPr>
            <p:spPr>
              <a:xfrm>
                <a:off x="7823130" y="3246831"/>
                <a:ext cx="543464" cy="261610"/>
              </a:xfrm>
              <a:prstGeom prst="rect">
                <a:avLst/>
              </a:prstGeom>
              <a:blipFill rotWithShape="0">
                <a:blip r:embed="rId7"/>
                <a:stretch>
                  <a:fillRect b="-16279"/>
                </a:stretch>
              </a:blipFill>
            </p:spPr>
            <p:txBody>
              <a:bodyPr/>
              <a:lstStyle/>
              <a:p>
                <a:r>
                  <a:rPr lang="zh-CN" altLang="en-US">
                    <a:noFill/>
                  </a:rPr>
                  <a:t> </a:t>
                </a:r>
              </a:p>
            </p:txBody>
          </p:sp>
        </mc:Fallback>
      </mc:AlternateContent>
      <p:cxnSp>
        <p:nvCxnSpPr>
          <p:cNvPr id="41" name="肘形连接符 40"/>
          <p:cNvCxnSpPr>
            <a:stCxn id="9" idx="3"/>
            <a:endCxn id="49" idx="0"/>
          </p:cNvCxnSpPr>
          <p:nvPr/>
        </p:nvCxnSpPr>
        <p:spPr>
          <a:xfrm>
            <a:off x="6195840" y="1319829"/>
            <a:ext cx="2834113" cy="1918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8740109" y="3437308"/>
            <a:ext cx="424711" cy="424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9" name="文本框 48"/>
              <p:cNvSpPr txBox="1"/>
              <p:nvPr/>
            </p:nvSpPr>
            <p:spPr>
              <a:xfrm>
                <a:off x="8758221" y="3238379"/>
                <a:ext cx="543464" cy="261610"/>
              </a:xfrm>
              <a:prstGeom prst="rect">
                <a:avLst/>
              </a:prstGeom>
              <a:noFill/>
            </p:spPr>
            <p:txBody>
              <a:bodyPr wrap="square" rtlCol="0">
                <a:spAutoFit/>
              </a:bodyPr>
              <a:lstStyle/>
              <a:p>
                <a:r>
                  <a:rPr lang="en-US" altLang="zh-CN" sz="1100" dirty="0" smtClean="0"/>
                  <a:t>7</a:t>
                </a:r>
                <a14:m>
                  <m:oMath xmlns:m="http://schemas.openxmlformats.org/officeDocument/2006/math">
                    <m:r>
                      <a:rPr lang="en-US" altLang="zh-CN" sz="1100" i="1" smtClean="0">
                        <a:latin typeface="Cambria Math" panose="02040503050406030204" pitchFamily="18" charset="0"/>
                        <a:ea typeface="Cambria Math" panose="02040503050406030204" pitchFamily="18" charset="0"/>
                      </a:rPr>
                      <m:t>×</m:t>
                    </m:r>
                  </m:oMath>
                </a14:m>
                <a:r>
                  <a:rPr lang="en-US" altLang="zh-CN" sz="1100" dirty="0" smtClean="0"/>
                  <a:t>7</a:t>
                </a:r>
                <a:endParaRPr lang="zh-CN" altLang="en-US" sz="1100" dirty="0"/>
              </a:p>
            </p:txBody>
          </p:sp>
        </mc:Choice>
        <mc:Fallback xmlns="">
          <p:sp>
            <p:nvSpPr>
              <p:cNvPr id="49" name="文本框 48"/>
              <p:cNvSpPr txBox="1">
                <a:spLocks noRot="1" noChangeAspect="1" noMove="1" noResize="1" noEditPoints="1" noAdjustHandles="1" noChangeArrowheads="1" noChangeShapeType="1" noTextEdit="1"/>
              </p:cNvSpPr>
              <p:nvPr/>
            </p:nvSpPr>
            <p:spPr>
              <a:xfrm>
                <a:off x="8758221" y="3238379"/>
                <a:ext cx="543464" cy="261610"/>
              </a:xfrm>
              <a:prstGeom prst="rect">
                <a:avLst/>
              </a:prstGeom>
              <a:blipFill rotWithShape="0">
                <a:blip r:embed="rId6"/>
                <a:stretch>
                  <a:fillRect b="-16279"/>
                </a:stretch>
              </a:blipFill>
            </p:spPr>
            <p:txBody>
              <a:bodyPr/>
              <a:lstStyle/>
              <a:p>
                <a:r>
                  <a:rPr lang="zh-CN" altLang="en-US">
                    <a:noFill/>
                  </a:rPr>
                  <a:t> </a:t>
                </a:r>
              </a:p>
            </p:txBody>
          </p:sp>
        </mc:Fallback>
      </mc:AlternateContent>
      <p:cxnSp>
        <p:nvCxnSpPr>
          <p:cNvPr id="53" name="肘形连接符 52"/>
          <p:cNvCxnSpPr>
            <a:stCxn id="36" idx="2"/>
            <a:endCxn id="57" idx="0"/>
          </p:cNvCxnSpPr>
          <p:nvPr/>
        </p:nvCxnSpPr>
        <p:spPr>
          <a:xfrm rot="16200000" flipH="1">
            <a:off x="7741920" y="4145924"/>
            <a:ext cx="1029673" cy="4787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本框 56"/>
              <p:cNvSpPr txBox="1"/>
              <p:nvPr/>
            </p:nvSpPr>
            <p:spPr>
              <a:xfrm>
                <a:off x="8133895" y="4900144"/>
                <a:ext cx="724488" cy="369332"/>
              </a:xfrm>
              <a:prstGeom prst="rect">
                <a:avLst/>
              </a:prstGeom>
              <a:noFill/>
            </p:spPr>
            <p:txBody>
              <a:bodyPr wrap="square" rtlCol="0">
                <a:spAutoFit/>
              </a:bodyPr>
              <a:lstStyle/>
              <a:p>
                <a:r>
                  <a:rPr lang="en-US" altLang="zh-CN" dirty="0" smtClean="0"/>
                  <a:t>3</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smtClean="0"/>
                  <a:t>10</a:t>
                </a:r>
                <a:endParaRPr lang="zh-CN" altLang="en-US" dirty="0"/>
              </a:p>
            </p:txBody>
          </p:sp>
        </mc:Choice>
        <mc:Fallback xmlns="">
          <p:sp>
            <p:nvSpPr>
              <p:cNvPr id="57" name="文本框 56"/>
              <p:cNvSpPr txBox="1">
                <a:spLocks noRot="1" noChangeAspect="1" noMove="1" noResize="1" noEditPoints="1" noAdjustHandles="1" noChangeArrowheads="1" noChangeShapeType="1" noTextEdit="1"/>
              </p:cNvSpPr>
              <p:nvPr/>
            </p:nvSpPr>
            <p:spPr>
              <a:xfrm>
                <a:off x="8133895" y="4900144"/>
                <a:ext cx="724488" cy="369332"/>
              </a:xfrm>
              <a:prstGeom prst="rect">
                <a:avLst/>
              </a:prstGeom>
              <a:blipFill rotWithShape="0">
                <a:blip r:embed="rId9"/>
                <a:stretch>
                  <a:fillRect l="-6723" t="-10000" r="-3361" b="-26667"/>
                </a:stretch>
              </a:blipFill>
            </p:spPr>
            <p:txBody>
              <a:bodyPr/>
              <a:lstStyle/>
              <a:p>
                <a:r>
                  <a:rPr lang="zh-CN" altLang="en-US">
                    <a:noFill/>
                  </a:rPr>
                  <a:t> </a:t>
                </a:r>
              </a:p>
            </p:txBody>
          </p:sp>
        </mc:Fallback>
      </mc:AlternateContent>
      <p:cxnSp>
        <p:nvCxnSpPr>
          <p:cNvPr id="61" name="肘形连接符 60"/>
          <p:cNvCxnSpPr>
            <a:stCxn id="48" idx="2"/>
            <a:endCxn id="57" idx="0"/>
          </p:cNvCxnSpPr>
          <p:nvPr/>
        </p:nvCxnSpPr>
        <p:spPr>
          <a:xfrm rot="5400000">
            <a:off x="8205240" y="4152918"/>
            <a:ext cx="1038125" cy="4563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857923" y="4900144"/>
            <a:ext cx="1455335" cy="369332"/>
          </a:xfrm>
          <a:prstGeom prst="rect">
            <a:avLst/>
          </a:prstGeom>
          <a:noFill/>
        </p:spPr>
        <p:txBody>
          <a:bodyPr wrap="none" lIns="91440" tIns="45720" rIns="91440" bIns="45720">
            <a:spAutoFit/>
          </a:bodyPr>
          <a:lstStyle/>
          <a:p>
            <a:pPr algn="ctr"/>
            <a:r>
              <a:rPr lang="en-US" altLang="zh-CN" dirty="0" smtClean="0">
                <a:ln w="0"/>
                <a:solidFill>
                  <a:schemeClr val="accent1"/>
                </a:solidFill>
                <a:effectLst>
                  <a:outerShdw blurRad="38100" dist="25400" dir="5400000" algn="ctr" rotWithShape="0">
                    <a:srgbClr val="6E747A">
                      <a:alpha val="43000"/>
                    </a:srgbClr>
                  </a:outerShdw>
                </a:effectLst>
              </a:rPr>
              <a:t>Color Feature</a:t>
            </a:r>
            <a:endParaRPr lang="zh-CN" altLang="en-US" b="0" cap="none" spc="0" dirty="0">
              <a:ln w="0"/>
              <a:solidFill>
                <a:schemeClr val="accent1"/>
              </a:solidFill>
              <a:effectLst>
                <a:outerShdw blurRad="38100" dist="25400" dir="5400000" algn="ctr" rotWithShape="0">
                  <a:srgbClr val="6E747A">
                    <a:alpha val="43000"/>
                  </a:srgbClr>
                </a:outerShdw>
              </a:effectLst>
            </a:endParaRPr>
          </a:p>
        </p:txBody>
      </p:sp>
      <p:sp>
        <p:nvSpPr>
          <p:cNvPr id="38" name="矩形 37"/>
          <p:cNvSpPr/>
          <p:nvPr/>
        </p:nvSpPr>
        <p:spPr>
          <a:xfrm>
            <a:off x="7312750" y="946184"/>
            <a:ext cx="1720857" cy="369332"/>
          </a:xfrm>
          <a:prstGeom prst="rect">
            <a:avLst/>
          </a:prstGeom>
          <a:noFill/>
        </p:spPr>
        <p:txBody>
          <a:bodyPr wrap="none" lIns="91440" tIns="45720" rIns="91440" bIns="45720">
            <a:spAutoFit/>
          </a:bodyPr>
          <a:lstStyle/>
          <a:p>
            <a:pPr algn="ctr"/>
            <a:r>
              <a:rPr lang="en-US" altLang="zh-CN" dirty="0" smtClean="0">
                <a:ln w="0"/>
                <a:effectLst>
                  <a:outerShdw blurRad="38100" dist="19050" dir="2700000" algn="tl" rotWithShape="0">
                    <a:schemeClr val="dk1">
                      <a:alpha val="40000"/>
                    </a:schemeClr>
                  </a:outerShdw>
                </a:effectLst>
              </a:rPr>
              <a:t>RGB </a:t>
            </a:r>
            <a:r>
              <a:rPr lang="en-US" altLang="zh-CN" dirty="0" err="1" smtClean="0">
                <a:ln w="0"/>
                <a:effectLst>
                  <a:outerShdw blurRad="38100" dist="19050" dir="2700000" algn="tl" rotWithShape="0">
                    <a:schemeClr val="dk1">
                      <a:alpha val="40000"/>
                    </a:schemeClr>
                  </a:outerShdw>
                </a:effectLst>
              </a:rPr>
              <a:t>a</a:t>
            </a:r>
            <a:r>
              <a:rPr lang="en-US" altLang="zh-CN" b="0" cap="none" spc="0" dirty="0" err="1" smtClean="0">
                <a:ln w="0"/>
                <a:solidFill>
                  <a:schemeClr val="tx1"/>
                </a:solidFill>
                <a:effectLst>
                  <a:outerShdw blurRad="38100" dist="19050" dir="2700000" algn="tl" rotWithShape="0">
                    <a:schemeClr val="dk1">
                      <a:alpha val="40000"/>
                    </a:schemeClr>
                  </a:outerShdw>
                </a:effectLst>
              </a:rPr>
              <a:t>vg</a:t>
            </a:r>
            <a:r>
              <a:rPr lang="en-US" altLang="zh-CN" b="0" cap="none" spc="0" dirty="0" smtClean="0">
                <a:ln w="0"/>
                <a:solidFill>
                  <a:schemeClr val="tx1"/>
                </a:solidFill>
                <a:effectLst>
                  <a:outerShdw blurRad="38100" dist="19050" dir="2700000" algn="tl" rotWithShape="0">
                    <a:schemeClr val="dk1">
                      <a:alpha val="40000"/>
                    </a:schemeClr>
                  </a:outerShdw>
                </a:effectLst>
              </a:rPr>
              <a:t>-pooling</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
        <p:nvSpPr>
          <p:cNvPr id="39" name="矩形 38"/>
          <p:cNvSpPr/>
          <p:nvPr/>
        </p:nvSpPr>
        <p:spPr>
          <a:xfrm>
            <a:off x="2812210" y="5369345"/>
            <a:ext cx="2665562" cy="301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FC</a:t>
            </a:r>
            <a:endParaRPr lang="zh-CN" altLang="en-US" dirty="0"/>
          </a:p>
        </p:txBody>
      </p:sp>
      <p:cxnSp>
        <p:nvCxnSpPr>
          <p:cNvPr id="14" name="直接箭头连接符 13"/>
          <p:cNvCxnSpPr>
            <a:stCxn id="39" idx="2"/>
          </p:cNvCxnSpPr>
          <p:nvPr/>
        </p:nvCxnSpPr>
        <p:spPr>
          <a:xfrm>
            <a:off x="4144991" y="5671269"/>
            <a:ext cx="0" cy="660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090202" y="6245962"/>
            <a:ext cx="3105638" cy="369332"/>
          </a:xfrm>
          <a:prstGeom prst="rect">
            <a:avLst/>
          </a:prstGeom>
          <a:noFill/>
        </p:spPr>
        <p:txBody>
          <a:bodyPr wrap="square" rtlCol="0">
            <a:spAutoFit/>
          </a:bodyPr>
          <a:lstStyle/>
          <a:p>
            <a:r>
              <a:rPr lang="en-US" altLang="zh-CN" dirty="0" err="1" smtClean="0"/>
              <a:t>Softmax</a:t>
            </a:r>
            <a:r>
              <a:rPr lang="en-US" altLang="zh-CN" dirty="0"/>
              <a:t> classification</a:t>
            </a:r>
            <a:endParaRPr lang="zh-CN" altLang="en-US" dirty="0"/>
          </a:p>
        </p:txBody>
      </p:sp>
      <p:sp>
        <p:nvSpPr>
          <p:cNvPr id="45" name="文本框 44"/>
          <p:cNvSpPr txBox="1"/>
          <p:nvPr/>
        </p:nvSpPr>
        <p:spPr>
          <a:xfrm>
            <a:off x="4157998" y="5854500"/>
            <a:ext cx="957532" cy="276999"/>
          </a:xfrm>
          <a:prstGeom prst="rect">
            <a:avLst/>
          </a:prstGeom>
          <a:noFill/>
        </p:spPr>
        <p:txBody>
          <a:bodyPr wrap="square" rtlCol="0">
            <a:spAutoFit/>
          </a:bodyPr>
          <a:lstStyle/>
          <a:p>
            <a:r>
              <a:rPr lang="en-US" altLang="zh-CN" sz="1200" dirty="0" smtClean="0"/>
              <a:t>20</a:t>
            </a:r>
            <a:endParaRPr lang="zh-CN" altLang="en-US" sz="1200" dirty="0"/>
          </a:p>
        </p:txBody>
      </p:sp>
    </p:spTree>
    <p:extLst>
      <p:ext uri="{BB962C8B-B14F-4D97-AF65-F5344CB8AC3E}">
        <p14:creationId xmlns:p14="http://schemas.microsoft.com/office/powerpoint/2010/main" val="283095192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32" name="圆角矩形 3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59854" y="360913"/>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rPr>
              <a:t>03</a:t>
            </a:r>
            <a:endParaRPr lang="zh-CN" altLang="en-US" sz="2400" b="1" dirty="0">
              <a:solidFill>
                <a:prstClr val="white"/>
              </a:solidFill>
            </a:endParaRPr>
          </a:p>
        </p:txBody>
      </p:sp>
      <p:sp>
        <p:nvSpPr>
          <p:cNvPr id="34" name="矩形 33"/>
          <p:cNvSpPr/>
          <p:nvPr/>
        </p:nvSpPr>
        <p:spPr>
          <a:xfrm>
            <a:off x="1274075" y="343319"/>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实验方法</a:t>
            </a:r>
            <a:endParaRPr lang="zh-CN" altLang="en-US" sz="2400" dirty="0">
              <a:solidFill>
                <a:prstClr val="black">
                  <a:lumMod val="75000"/>
                  <a:lumOff val="25000"/>
                </a:prstClr>
              </a:solidFill>
              <a:ea typeface="Microsoft YaHei UI" panose="020B0503020204020204" pitchFamily="34" charset="-122"/>
            </a:endParaRPr>
          </a:p>
        </p:txBody>
      </p:sp>
      <p:sp>
        <p:nvSpPr>
          <p:cNvPr id="7"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solidFill>
                  <a:prstClr val="black"/>
                </a:solidFill>
              </a:rPr>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solidFill>
                <a:prstClr val="black"/>
              </a:solidFill>
            </a:endParaRPr>
          </a:p>
        </p:txBody>
      </p:sp>
      <p:sp>
        <p:nvSpPr>
          <p:cNvPr id="3" name="文本框 2"/>
          <p:cNvSpPr txBox="1"/>
          <p:nvPr/>
        </p:nvSpPr>
        <p:spPr>
          <a:xfrm>
            <a:off x="1024527" y="1115231"/>
            <a:ext cx="9689481" cy="523220"/>
          </a:xfrm>
          <a:prstGeom prst="rect">
            <a:avLst/>
          </a:prstGeom>
          <a:noFill/>
        </p:spPr>
        <p:txBody>
          <a:bodyPr wrap="square" rtlCol="0">
            <a:spAutoFit/>
          </a:bodyPr>
          <a:lstStyle/>
          <a:p>
            <a:r>
              <a:rPr lang="en-US" altLang="zh-CN" sz="2800" b="1" dirty="0" smtClean="0">
                <a:latin typeface="华文仿宋" panose="02010600040101010101" pitchFamily="2" charset="-122"/>
                <a:ea typeface="华文仿宋" panose="02010600040101010101" pitchFamily="2" charset="-122"/>
              </a:rPr>
              <a:t>Loss=</a:t>
            </a:r>
            <a:r>
              <a:rPr lang="en-US" altLang="zh-CN" sz="2800" b="1" dirty="0" err="1">
                <a:latin typeface="华文仿宋" panose="02010600040101010101" pitchFamily="2" charset="-122"/>
                <a:ea typeface="华文仿宋" panose="02010600040101010101" pitchFamily="2" charset="-122"/>
              </a:rPr>
              <a:t>CrossEntropyLoss</a:t>
            </a:r>
            <a:r>
              <a:rPr lang="en-US" altLang="zh-CN" sz="2800" b="1" dirty="0">
                <a:latin typeface="华文仿宋" panose="02010600040101010101" pitchFamily="2" charset="-122"/>
                <a:ea typeface="华文仿宋" panose="02010600040101010101" pitchFamily="2" charset="-122"/>
              </a:rPr>
              <a:t> + </a:t>
            </a:r>
            <a:r>
              <a:rPr lang="en-US" altLang="zh-CN" sz="2800" b="1" dirty="0" err="1">
                <a:latin typeface="华文仿宋" panose="02010600040101010101" pitchFamily="2" charset="-122"/>
                <a:ea typeface="华文仿宋" panose="02010600040101010101" pitchFamily="2" charset="-122"/>
              </a:rPr>
              <a:t>TripletMarginLoss</a:t>
            </a:r>
            <a:r>
              <a:rPr lang="en-US" altLang="zh-CN" sz="2800" b="1" dirty="0">
                <a:latin typeface="华文仿宋" panose="02010600040101010101" pitchFamily="2" charset="-122"/>
                <a:ea typeface="华文仿宋" panose="02010600040101010101" pitchFamily="2" charset="-122"/>
              </a:rPr>
              <a:t> * Weight</a:t>
            </a:r>
            <a:endParaRPr lang="zh-CN" altLang="en-US" sz="2800" b="1" dirty="0">
              <a:latin typeface="华文仿宋" panose="02010600040101010101" pitchFamily="2" charset="-122"/>
              <a:ea typeface="华文仿宋" panose="02010600040101010101" pitchFamily="2" charset="-122"/>
            </a:endParaRPr>
          </a:p>
        </p:txBody>
      </p:sp>
      <p:pic>
        <p:nvPicPr>
          <p:cNvPr id="1026" name="Picture 2" descr="这里写图片描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0687" y="2825241"/>
            <a:ext cx="6079945" cy="161304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478412" y="2455909"/>
            <a:ext cx="1690777" cy="369332"/>
          </a:xfrm>
          <a:prstGeom prst="rect">
            <a:avLst/>
          </a:prstGeom>
          <a:noFill/>
        </p:spPr>
        <p:txBody>
          <a:bodyPr wrap="square" rtlCol="0">
            <a:spAutoFit/>
          </a:bodyPr>
          <a:lstStyle/>
          <a:p>
            <a:r>
              <a:rPr lang="en-US" altLang="zh-CN" dirty="0" smtClean="0">
                <a:latin typeface="华文仿宋" panose="02010600040101010101" pitchFamily="2" charset="-122"/>
                <a:ea typeface="华文仿宋" panose="02010600040101010101" pitchFamily="2" charset="-122"/>
              </a:rPr>
              <a:t>Triplet Loss</a:t>
            </a:r>
            <a:endParaRPr lang="zh-CN" altLang="en-US" dirty="0">
              <a:latin typeface="华文仿宋" panose="02010600040101010101" pitchFamily="2" charset="-122"/>
              <a:ea typeface="华文仿宋" panose="02010600040101010101" pitchFamily="2" charset="-122"/>
            </a:endParaRPr>
          </a:p>
        </p:txBody>
      </p:sp>
      <p:cxnSp>
        <p:nvCxnSpPr>
          <p:cNvPr id="6" name="直接箭头连接符 5"/>
          <p:cNvCxnSpPr>
            <a:stCxn id="3" idx="2"/>
            <a:endCxn id="4" idx="0"/>
          </p:cNvCxnSpPr>
          <p:nvPr/>
        </p:nvCxnSpPr>
        <p:spPr>
          <a:xfrm>
            <a:off x="5869268" y="1638451"/>
            <a:ext cx="2454533" cy="81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2899138" y="1638451"/>
            <a:ext cx="333438" cy="1700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5"/>
          <a:stretch>
            <a:fillRect/>
          </a:stretch>
        </p:blipFill>
        <p:spPr>
          <a:xfrm>
            <a:off x="1352710" y="3339385"/>
            <a:ext cx="3092856" cy="1054652"/>
          </a:xfrm>
          <a:prstGeom prst="rect">
            <a:avLst/>
          </a:prstGeom>
        </p:spPr>
      </p:pic>
    </p:spTree>
    <p:extLst>
      <p:ext uri="{BB962C8B-B14F-4D97-AF65-F5344CB8AC3E}">
        <p14:creationId xmlns:p14="http://schemas.microsoft.com/office/powerpoint/2010/main" val="309113832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e7d195523061f1c0205959036996ad55c215b892a7aac5c0B9ADEF7896FB48F2EF97163A2DE1401E1875DEDC438B7864AD24CA23553DBBBD975DAF4CAD4A2592689FFB6CEE59FFA55B2702D0E5EE29CDFC0DD98BC7D6A39AC4E055256EE11BBEDCDB7C9722D66262996B68DE860BD3C77EBCAECB599909EC0E07B61811075331ABCDE6990254B8C8</_7b1dac89e7d195523061f1c0316ecb71>
</e7d195523061f1c0>
</file>

<file path=customXml/itemProps1.xml><?xml version="1.0" encoding="utf-8"?>
<ds:datastoreItem xmlns:ds="http://schemas.openxmlformats.org/officeDocument/2006/customXml" ds:itemID="{90BABEED-828B-45F4-952B-A7DE97B95DF1}">
  <ds:schemaRefs>
    <ds:schemaRef ds:uri="http://e7d195523061f1c0/custom/data/def"/>
    <ds:schemaRef ds:uri=""/>
  </ds:schemaRefs>
</ds:datastoreItem>
</file>

<file path=docProps/app.xml><?xml version="1.0" encoding="utf-8"?>
<Properties xmlns="http://schemas.openxmlformats.org/officeDocument/2006/extended-properties" xmlns:vt="http://schemas.openxmlformats.org/officeDocument/2006/docPropsVTypes">
  <TotalTime>1325</TotalTime>
  <Words>1107</Words>
  <Application>Microsoft Office PowerPoint</Application>
  <PresentationFormat>宽屏</PresentationFormat>
  <Paragraphs>161</Paragraphs>
  <Slides>19</Slides>
  <Notes>13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vt:i4>
      </vt:variant>
    </vt:vector>
  </HeadingPairs>
  <TitlesOfParts>
    <vt:vector size="31" baseType="lpstr">
      <vt:lpstr>Meiryo UI</vt:lpstr>
      <vt:lpstr>Microsoft JhengHei Light</vt:lpstr>
      <vt:lpstr>Microsoft YaHei UI</vt:lpstr>
      <vt:lpstr>Open Sans</vt:lpstr>
      <vt:lpstr>华文仿宋</vt:lpstr>
      <vt:lpstr>宋体</vt:lpstr>
      <vt:lpstr>Arial</vt:lpstr>
      <vt:lpstr>Calibri</vt:lpstr>
      <vt:lpstr>Calibri Light</vt:lpstr>
      <vt:lpstr>Cambria Math</vt:lpstr>
      <vt:lpstr>Helvetica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Magica Madoka</cp:lastModifiedBy>
  <cp:revision>173</cp:revision>
  <dcterms:created xsi:type="dcterms:W3CDTF">2016-10-21T10:43:41Z</dcterms:created>
  <dcterms:modified xsi:type="dcterms:W3CDTF">2017-12-14T15:54:53Z</dcterms:modified>
</cp:coreProperties>
</file>